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7"/>
  </p:notesMasterIdLst>
  <p:sldIdLst>
    <p:sldId id="256" r:id="rId2"/>
    <p:sldId id="257" r:id="rId3"/>
    <p:sldId id="258" r:id="rId4"/>
    <p:sldId id="259" r:id="rId5"/>
    <p:sldId id="260" r:id="rId6"/>
    <p:sldId id="261" r:id="rId7"/>
    <p:sldId id="271" r:id="rId8"/>
    <p:sldId id="263" r:id="rId9"/>
    <p:sldId id="264" r:id="rId10"/>
    <p:sldId id="265" r:id="rId11"/>
    <p:sldId id="266" r:id="rId12"/>
    <p:sldId id="267" r:id="rId13"/>
    <p:sldId id="268" r:id="rId14"/>
    <p:sldId id="269" r:id="rId15"/>
    <p:sldId id="270" r:id="rId16"/>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DD4EA"/>
          </a:solidFill>
        </a:fill>
      </a:tcStyle>
    </a:wholeTbl>
    <a:band2H>
      <a:tcTxStyle/>
      <a:tcStyle>
        <a:tcBdr/>
        <a:fill>
          <a:solidFill>
            <a:srgbClr val="E8EBF5"/>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a:tcStyle>
        <a:tcBdr/>
        <a:fill>
          <a:solidFill>
            <a:srgbClr val="F0F0F0"/>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a:tcStyle>
        <a:tcBdr/>
        <a:fill>
          <a:solidFill>
            <a:srgbClr val="EBF1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681" autoAdjust="0"/>
    <p:restoredTop sz="94660"/>
  </p:normalViewPr>
  <p:slideViewPr>
    <p:cSldViewPr snapToGrid="0">
      <p:cViewPr>
        <p:scale>
          <a:sx n="69" d="100"/>
          <a:sy n="69" d="100"/>
        </p:scale>
        <p:origin x="576" y="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1" name="Shape 91"/>
          <p:cNvSpPr>
            <a:spLocks noGrp="1" noRot="1" noChangeAspect="1"/>
          </p:cNvSpPr>
          <p:nvPr>
            <p:ph type="sldImg"/>
          </p:nvPr>
        </p:nvSpPr>
        <p:spPr>
          <a:xfrm>
            <a:off x="1143000" y="685800"/>
            <a:ext cx="4572000" cy="3429000"/>
          </a:xfrm>
          <a:prstGeom prst="rect">
            <a:avLst/>
          </a:prstGeom>
        </p:spPr>
        <p:txBody>
          <a:bodyPr/>
          <a:lstStyle/>
          <a:p>
            <a:endParaRPr/>
          </a:p>
        </p:txBody>
      </p:sp>
      <p:sp>
        <p:nvSpPr>
          <p:cNvPr id="92" name="Shape 92"/>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n-lt"/>
        <a:ea typeface="+mn-ea"/>
        <a:cs typeface="+mn-cs"/>
        <a:sym typeface="Calibri"/>
      </a:defRPr>
    </a:lvl1pPr>
    <a:lvl2pPr indent="228600" latinLnBrk="0">
      <a:defRPr sz="1200">
        <a:latin typeface="+mn-lt"/>
        <a:ea typeface="+mn-ea"/>
        <a:cs typeface="+mn-cs"/>
        <a:sym typeface="Calibri"/>
      </a:defRPr>
    </a:lvl2pPr>
    <a:lvl3pPr indent="457200" latinLnBrk="0">
      <a:defRPr sz="1200">
        <a:latin typeface="+mn-lt"/>
        <a:ea typeface="+mn-ea"/>
        <a:cs typeface="+mn-cs"/>
        <a:sym typeface="Calibri"/>
      </a:defRPr>
    </a:lvl3pPr>
    <a:lvl4pPr indent="685800" latinLnBrk="0">
      <a:defRPr sz="1200">
        <a:latin typeface="+mn-lt"/>
        <a:ea typeface="+mn-ea"/>
        <a:cs typeface="+mn-cs"/>
        <a:sym typeface="Calibri"/>
      </a:defRPr>
    </a:lvl4pPr>
    <a:lvl5pPr indent="914400" latinLnBrk="0">
      <a:defRPr sz="1200">
        <a:latin typeface="+mn-lt"/>
        <a:ea typeface="+mn-ea"/>
        <a:cs typeface="+mn-cs"/>
        <a:sym typeface="Calibri"/>
      </a:defRPr>
    </a:lvl5pPr>
    <a:lvl6pPr indent="1143000" latinLnBrk="0">
      <a:defRPr sz="1200">
        <a:latin typeface="+mn-lt"/>
        <a:ea typeface="+mn-ea"/>
        <a:cs typeface="+mn-cs"/>
        <a:sym typeface="Calibri"/>
      </a:defRPr>
    </a:lvl6pPr>
    <a:lvl7pPr indent="1371600" latinLnBrk="0">
      <a:defRPr sz="1200">
        <a:latin typeface="+mn-lt"/>
        <a:ea typeface="+mn-ea"/>
        <a:cs typeface="+mn-cs"/>
        <a:sym typeface="Calibri"/>
      </a:defRPr>
    </a:lvl7pPr>
    <a:lvl8pPr indent="1600200" latinLnBrk="0">
      <a:defRPr sz="1200">
        <a:latin typeface="+mn-lt"/>
        <a:ea typeface="+mn-ea"/>
        <a:cs typeface="+mn-cs"/>
        <a:sym typeface="Calibri"/>
      </a:defRPr>
    </a:lvl8pPr>
    <a:lvl9pPr indent="1828800" latinLnBrk="0">
      <a:defRPr sz="1200">
        <a:latin typeface="+mn-lt"/>
        <a:ea typeface="+mn-ea"/>
        <a:cs typeface="+mn-cs"/>
        <a:sym typeface="Calibri"/>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2515734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1524000" y="1122362"/>
            <a:ext cx="9144000" cy="2387601"/>
          </a:xfrm>
          <a:prstGeom prst="rect">
            <a:avLst/>
          </a:prstGeom>
        </p:spPr>
        <p:txBody>
          <a:bodyPr anchor="b"/>
          <a:lstStyle>
            <a:lvl1pPr algn="ctr">
              <a:defRPr sz="6000"/>
            </a:lvl1pPr>
          </a:lstStyle>
          <a:p>
            <a:r>
              <a:t>Title Text</a:t>
            </a:r>
          </a:p>
        </p:txBody>
      </p:sp>
      <p:sp>
        <p:nvSpPr>
          <p:cNvPr id="12" name="Body Level One…"/>
          <p:cNvSpPr txBox="1">
            <a:spLocks noGrp="1"/>
          </p:cNvSpPr>
          <p:nvPr>
            <p:ph type="body" sz="quarter" idx="1"/>
          </p:nvPr>
        </p:nvSpPr>
        <p:spPr>
          <a:xfrm>
            <a:off x="1524000" y="3602037"/>
            <a:ext cx="9144000" cy="1655765"/>
          </a:xfrm>
          <a:prstGeom prst="rect">
            <a:avLst/>
          </a:prstGeom>
        </p:spPr>
        <p:txBody>
          <a:bodyPr/>
          <a:lstStyle>
            <a:lvl1pPr marL="0" indent="0" algn="ctr">
              <a:buSzTx/>
              <a:buFontTx/>
              <a:buNone/>
              <a:defRPr sz="2400"/>
            </a:lvl1pPr>
            <a:lvl2pPr marL="0" indent="0" algn="ctr">
              <a:buSzTx/>
              <a:buFontTx/>
              <a:buNone/>
              <a:defRPr sz="2400"/>
            </a:lvl2pPr>
            <a:lvl3pPr marL="0" indent="0" algn="ctr">
              <a:buSzTx/>
              <a:buFontTx/>
              <a:buNone/>
              <a:defRPr sz="2400"/>
            </a:lvl3pPr>
            <a:lvl4pPr marL="0" indent="0" algn="ctr">
              <a:buSzTx/>
              <a:buFontTx/>
              <a:buNone/>
              <a:defRPr sz="2400"/>
            </a:lvl4pPr>
            <a:lvl5pPr marL="0" indent="0" algn="ctr">
              <a:buSzTx/>
              <a:buFontTx/>
              <a:buNone/>
              <a:defRPr sz="2400"/>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20" name="Title Text"/>
          <p:cNvSpPr txBox="1">
            <a:spLocks noGrp="1"/>
          </p:cNvSpPr>
          <p:nvPr>
            <p:ph type="title"/>
          </p:nvPr>
        </p:nvSpPr>
        <p:spPr>
          <a:prstGeom prst="rect">
            <a:avLst/>
          </a:prstGeom>
        </p:spPr>
        <p:txBody>
          <a:bodyPr/>
          <a:lstStyle/>
          <a:p>
            <a:r>
              <a:t>Title Text</a:t>
            </a:r>
          </a:p>
        </p:txBody>
      </p:sp>
      <p:sp>
        <p:nvSpPr>
          <p:cNvPr id="21"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29" name="Title Text"/>
          <p:cNvSpPr txBox="1">
            <a:spLocks noGrp="1"/>
          </p:cNvSpPr>
          <p:nvPr>
            <p:ph type="title"/>
          </p:nvPr>
        </p:nvSpPr>
        <p:spPr>
          <a:xfrm>
            <a:off x="831850" y="1709738"/>
            <a:ext cx="10515600" cy="2852737"/>
          </a:xfrm>
          <a:prstGeom prst="rect">
            <a:avLst/>
          </a:prstGeom>
        </p:spPr>
        <p:txBody>
          <a:bodyPr anchor="b"/>
          <a:lstStyle>
            <a:lvl1pPr>
              <a:defRPr sz="6000"/>
            </a:lvl1pPr>
          </a:lstStyle>
          <a:p>
            <a:r>
              <a:t>Title Text</a:t>
            </a:r>
          </a:p>
        </p:txBody>
      </p:sp>
      <p:sp>
        <p:nvSpPr>
          <p:cNvPr id="30" name="Body Level One…"/>
          <p:cNvSpPr txBox="1">
            <a:spLocks noGrp="1"/>
          </p:cNvSpPr>
          <p:nvPr>
            <p:ph type="body" sz="quarter" idx="1"/>
          </p:nvPr>
        </p:nvSpPr>
        <p:spPr>
          <a:xfrm>
            <a:off x="831850" y="4589462"/>
            <a:ext cx="10515600" cy="1500190"/>
          </a:xfrm>
          <a:prstGeom prst="rect">
            <a:avLst/>
          </a:prstGeom>
        </p:spPr>
        <p:txBody>
          <a:bodyPr/>
          <a:lstStyle>
            <a:lvl1pPr marL="0" indent="0">
              <a:buSzTx/>
              <a:buFontTx/>
              <a:buNone/>
              <a:defRPr sz="2400">
                <a:solidFill>
                  <a:srgbClr val="888888"/>
                </a:solidFill>
              </a:defRPr>
            </a:lvl1pPr>
            <a:lvl2pPr marL="0" indent="0">
              <a:buSzTx/>
              <a:buFontTx/>
              <a:buNone/>
              <a:defRPr sz="2400">
                <a:solidFill>
                  <a:srgbClr val="888888"/>
                </a:solidFill>
              </a:defRPr>
            </a:lvl2pPr>
            <a:lvl3pPr marL="0" indent="0">
              <a:buSzTx/>
              <a:buFontTx/>
              <a:buNone/>
              <a:defRPr sz="2400">
                <a:solidFill>
                  <a:srgbClr val="888888"/>
                </a:solidFill>
              </a:defRPr>
            </a:lvl3pPr>
            <a:lvl4pPr marL="0" indent="0">
              <a:buSzTx/>
              <a:buFontTx/>
              <a:buNone/>
              <a:defRPr sz="2400">
                <a:solidFill>
                  <a:srgbClr val="888888"/>
                </a:solidFill>
              </a:defRPr>
            </a:lvl4pPr>
            <a:lvl5pPr marL="0" indent="0">
              <a:buSzTx/>
              <a:buFontTx/>
              <a:buNone/>
              <a:defRPr sz="2400">
                <a:solidFill>
                  <a:srgbClr val="888888"/>
                </a:solidFill>
              </a:defRPr>
            </a:lvl5pPr>
          </a:lstStyle>
          <a:p>
            <a:r>
              <a:t>Body Level One</a:t>
            </a:r>
          </a:p>
          <a:p>
            <a:pPr lvl="1"/>
            <a:r>
              <a:t>Body Level Two</a:t>
            </a:r>
          </a:p>
          <a:p>
            <a:pPr lvl="2"/>
            <a:r>
              <a:t>Body Level Three</a:t>
            </a:r>
          </a:p>
          <a:p>
            <a:pPr lvl="3"/>
            <a:r>
              <a:t>Body Level Four</a:t>
            </a:r>
          </a:p>
          <a:p>
            <a:pPr lvl="4"/>
            <a:r>
              <a:t>Body Level Five</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38" name="Title Text"/>
          <p:cNvSpPr txBox="1">
            <a:spLocks noGrp="1"/>
          </p:cNvSpPr>
          <p:nvPr>
            <p:ph type="title"/>
          </p:nvPr>
        </p:nvSpPr>
        <p:spPr>
          <a:prstGeom prst="rect">
            <a:avLst/>
          </a:prstGeom>
        </p:spPr>
        <p:txBody>
          <a:bodyPr/>
          <a:lstStyle/>
          <a:p>
            <a:r>
              <a:t>Title Text</a:t>
            </a:r>
          </a:p>
        </p:txBody>
      </p:sp>
      <p:sp>
        <p:nvSpPr>
          <p:cNvPr id="39" name="Body Level One…"/>
          <p:cNvSpPr txBox="1">
            <a:spLocks noGrp="1"/>
          </p:cNvSpPr>
          <p:nvPr>
            <p:ph type="body" sz="half" idx="1"/>
          </p:nvPr>
        </p:nvSpPr>
        <p:spPr>
          <a:xfrm>
            <a:off x="838200" y="1825625"/>
            <a:ext cx="5181600" cy="4351338"/>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47" name="Title Text"/>
          <p:cNvSpPr txBox="1">
            <a:spLocks noGrp="1"/>
          </p:cNvSpPr>
          <p:nvPr>
            <p:ph type="title"/>
          </p:nvPr>
        </p:nvSpPr>
        <p:spPr>
          <a:xfrm>
            <a:off x="839787" y="365125"/>
            <a:ext cx="10515601" cy="1325563"/>
          </a:xfrm>
          <a:prstGeom prst="rect">
            <a:avLst/>
          </a:prstGeom>
        </p:spPr>
        <p:txBody>
          <a:bodyPr/>
          <a:lstStyle/>
          <a:p>
            <a:r>
              <a:t>Title Text</a:t>
            </a:r>
          </a:p>
        </p:txBody>
      </p:sp>
      <p:sp>
        <p:nvSpPr>
          <p:cNvPr id="48" name="Body Level One…"/>
          <p:cNvSpPr txBox="1">
            <a:spLocks noGrp="1"/>
          </p:cNvSpPr>
          <p:nvPr>
            <p:ph type="body" sz="quarter" idx="1"/>
          </p:nvPr>
        </p:nvSpPr>
        <p:spPr>
          <a:xfrm>
            <a:off x="839787" y="1681163"/>
            <a:ext cx="5157790" cy="823915"/>
          </a:xfrm>
          <a:prstGeom prst="rect">
            <a:avLst/>
          </a:prstGeom>
        </p:spPr>
        <p:txBody>
          <a:bodyPr anchor="b"/>
          <a:lstStyle>
            <a:lvl1pPr marL="0" indent="0">
              <a:buSzTx/>
              <a:buFontTx/>
              <a:buNone/>
              <a:defRPr sz="2400" b="1"/>
            </a:lvl1pPr>
            <a:lvl2pPr marL="0" indent="0">
              <a:buSzTx/>
              <a:buFontTx/>
              <a:buNone/>
              <a:defRPr sz="2400" b="1"/>
            </a:lvl2pPr>
            <a:lvl3pPr marL="0" indent="0">
              <a:buSzTx/>
              <a:buFontTx/>
              <a:buNone/>
              <a:defRPr sz="2400" b="1"/>
            </a:lvl3pPr>
            <a:lvl4pPr marL="0" indent="0">
              <a:buSzTx/>
              <a:buFontTx/>
              <a:buNone/>
              <a:defRPr sz="2400" b="1"/>
            </a:lvl4pPr>
            <a:lvl5pPr marL="0" indent="0">
              <a:buSzTx/>
              <a:buFontTx/>
              <a:buNone/>
              <a:defRPr sz="2400" b="1"/>
            </a:lvl5pPr>
          </a:lstStyle>
          <a:p>
            <a:r>
              <a:t>Body Level One</a:t>
            </a:r>
          </a:p>
          <a:p>
            <a:pPr lvl="1"/>
            <a:r>
              <a:t>Body Level Two</a:t>
            </a:r>
          </a:p>
          <a:p>
            <a:pPr lvl="2"/>
            <a:r>
              <a:t>Body Level Three</a:t>
            </a:r>
          </a:p>
          <a:p>
            <a:pPr lvl="3"/>
            <a:r>
              <a:t>Body Level Four</a:t>
            </a:r>
          </a:p>
          <a:p>
            <a:pPr lvl="4"/>
            <a:r>
              <a:t>Body Level Five</a:t>
            </a:r>
          </a:p>
        </p:txBody>
      </p:sp>
      <p:sp>
        <p:nvSpPr>
          <p:cNvPr id="49" name="Text Placeholder 4"/>
          <p:cNvSpPr>
            <a:spLocks noGrp="1"/>
          </p:cNvSpPr>
          <p:nvPr>
            <p:ph type="body" sz="quarter" idx="21"/>
          </p:nvPr>
        </p:nvSpPr>
        <p:spPr>
          <a:xfrm>
            <a:off x="6172200" y="1681163"/>
            <a:ext cx="5183188" cy="823914"/>
          </a:xfrm>
          <a:prstGeom prst="rect">
            <a:avLst/>
          </a:prstGeom>
        </p:spPr>
        <p:txBody>
          <a:bodyPr anchor="b"/>
          <a:lstStyle/>
          <a:p>
            <a:endParaRPr/>
          </a:p>
        </p:txBody>
      </p:sp>
      <p:sp>
        <p:nvSpPr>
          <p:cNvPr id="5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57" name="Title Text"/>
          <p:cNvSpPr txBox="1">
            <a:spLocks noGrp="1"/>
          </p:cNvSpPr>
          <p:nvPr>
            <p:ph type="title"/>
          </p:nvPr>
        </p:nvSpPr>
        <p:spPr>
          <a:prstGeom prst="rect">
            <a:avLst/>
          </a:prstGeom>
        </p:spPr>
        <p:txBody>
          <a:bodyPr/>
          <a:lstStyle/>
          <a:p>
            <a:r>
              <a:t>Title Text</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6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72" name="Title Text"/>
          <p:cNvSpPr txBox="1">
            <a:spLocks noGrp="1"/>
          </p:cNvSpPr>
          <p:nvPr>
            <p:ph type="title"/>
          </p:nvPr>
        </p:nvSpPr>
        <p:spPr>
          <a:xfrm>
            <a:off x="839787" y="457200"/>
            <a:ext cx="3932240" cy="1600200"/>
          </a:xfrm>
          <a:prstGeom prst="rect">
            <a:avLst/>
          </a:prstGeom>
        </p:spPr>
        <p:txBody>
          <a:bodyPr anchor="b"/>
          <a:lstStyle>
            <a:lvl1pPr>
              <a:defRPr sz="3200"/>
            </a:lvl1pPr>
          </a:lstStyle>
          <a:p>
            <a:r>
              <a:t>Title Text</a:t>
            </a:r>
          </a:p>
        </p:txBody>
      </p:sp>
      <p:sp>
        <p:nvSpPr>
          <p:cNvPr id="73" name="Body Level One…"/>
          <p:cNvSpPr txBox="1">
            <a:spLocks noGrp="1"/>
          </p:cNvSpPr>
          <p:nvPr>
            <p:ph type="body" sz="half" idx="1"/>
          </p:nvPr>
        </p:nvSpPr>
        <p:spPr>
          <a:xfrm>
            <a:off x="5183187" y="987425"/>
            <a:ext cx="6172203" cy="4873625"/>
          </a:xfrm>
          <a:prstGeom prst="rect">
            <a:avLst/>
          </a:prstGeom>
        </p:spPr>
        <p:txBody>
          <a:bodyPr/>
          <a:lstStyle>
            <a:lvl1pPr>
              <a:defRPr sz="3200"/>
            </a:lvl1pPr>
            <a:lvl2pPr marL="718457" indent="-261257">
              <a:defRPr sz="3200"/>
            </a:lvl2pPr>
            <a:lvl3pPr marL="1219200" indent="-304800">
              <a:defRPr sz="3200"/>
            </a:lvl3pPr>
            <a:lvl4pPr marL="1737360" indent="-365760">
              <a:defRPr sz="3200"/>
            </a:lvl4pPr>
            <a:lvl5pPr marL="2194560" indent="-365760">
              <a:defRPr sz="3200"/>
            </a:lvl5pPr>
          </a:lstStyle>
          <a:p>
            <a:r>
              <a:t>Body Level One</a:t>
            </a:r>
          </a:p>
          <a:p>
            <a:pPr lvl="1"/>
            <a:r>
              <a:t>Body Level Two</a:t>
            </a:r>
          </a:p>
          <a:p>
            <a:pPr lvl="2"/>
            <a:r>
              <a:t>Body Level Three</a:t>
            </a:r>
          </a:p>
          <a:p>
            <a:pPr lvl="3"/>
            <a:r>
              <a:t>Body Level Four</a:t>
            </a:r>
          </a:p>
          <a:p>
            <a:pPr lvl="4"/>
            <a:r>
              <a:t>Body Level Five</a:t>
            </a:r>
          </a:p>
        </p:txBody>
      </p:sp>
      <p:sp>
        <p:nvSpPr>
          <p:cNvPr id="74" name="Text Placeholder 3"/>
          <p:cNvSpPr>
            <a:spLocks noGrp="1"/>
          </p:cNvSpPr>
          <p:nvPr>
            <p:ph type="body" sz="quarter" idx="21"/>
          </p:nvPr>
        </p:nvSpPr>
        <p:spPr>
          <a:xfrm>
            <a:off x="839787" y="2057400"/>
            <a:ext cx="3932238" cy="3811588"/>
          </a:xfrm>
          <a:prstGeom prst="rect">
            <a:avLst/>
          </a:prstGeom>
        </p:spPr>
        <p:txBody>
          <a:bodyPr/>
          <a:lstStyle/>
          <a:p>
            <a:endParaRPr/>
          </a:p>
        </p:txBody>
      </p:sp>
      <p:sp>
        <p:nvSpPr>
          <p:cNvPr id="7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82" name="Title Text"/>
          <p:cNvSpPr txBox="1">
            <a:spLocks noGrp="1"/>
          </p:cNvSpPr>
          <p:nvPr>
            <p:ph type="title"/>
          </p:nvPr>
        </p:nvSpPr>
        <p:spPr>
          <a:xfrm>
            <a:off x="839787" y="457200"/>
            <a:ext cx="3932240" cy="1600200"/>
          </a:xfrm>
          <a:prstGeom prst="rect">
            <a:avLst/>
          </a:prstGeom>
        </p:spPr>
        <p:txBody>
          <a:bodyPr anchor="b"/>
          <a:lstStyle>
            <a:lvl1pPr>
              <a:defRPr sz="3200"/>
            </a:lvl1pPr>
          </a:lstStyle>
          <a:p>
            <a:r>
              <a:t>Title Text</a:t>
            </a:r>
          </a:p>
        </p:txBody>
      </p:sp>
      <p:sp>
        <p:nvSpPr>
          <p:cNvPr id="83" name="Picture Placeholder 2"/>
          <p:cNvSpPr>
            <a:spLocks noGrp="1"/>
          </p:cNvSpPr>
          <p:nvPr>
            <p:ph type="pic" sz="half" idx="21"/>
          </p:nvPr>
        </p:nvSpPr>
        <p:spPr>
          <a:xfrm>
            <a:off x="5183187" y="987425"/>
            <a:ext cx="6172203" cy="4873625"/>
          </a:xfrm>
          <a:prstGeom prst="rect">
            <a:avLst/>
          </a:prstGeom>
        </p:spPr>
        <p:txBody>
          <a:bodyPr lIns="91439" tIns="45719" rIns="91439" bIns="45719">
            <a:noAutofit/>
          </a:bodyPr>
          <a:lstStyle/>
          <a:p>
            <a:endParaRPr/>
          </a:p>
        </p:txBody>
      </p:sp>
      <p:sp>
        <p:nvSpPr>
          <p:cNvPr id="84" name="Body Level One…"/>
          <p:cNvSpPr txBox="1">
            <a:spLocks noGrp="1"/>
          </p:cNvSpPr>
          <p:nvPr>
            <p:ph type="body" sz="quarter" idx="1"/>
          </p:nvPr>
        </p:nvSpPr>
        <p:spPr>
          <a:xfrm>
            <a:off x="839787" y="2057400"/>
            <a:ext cx="3932240" cy="3811588"/>
          </a:xfrm>
          <a:prstGeom prst="rect">
            <a:avLst/>
          </a:prstGeom>
        </p:spPr>
        <p:txBody>
          <a:bodyPr/>
          <a:lstStyle>
            <a:lvl1pPr marL="0" indent="0">
              <a:buSzTx/>
              <a:buFontTx/>
              <a:buNone/>
              <a:defRPr sz="1600"/>
            </a:lvl1pPr>
            <a:lvl2pPr marL="0" indent="0">
              <a:buSzTx/>
              <a:buFontTx/>
              <a:buNone/>
              <a:defRPr sz="1600"/>
            </a:lvl2pPr>
            <a:lvl3pPr marL="0" indent="0">
              <a:buSzTx/>
              <a:buFontTx/>
              <a:buNone/>
              <a:defRPr sz="1600"/>
            </a:lvl3pPr>
            <a:lvl4pPr marL="0" indent="0">
              <a:buSzTx/>
              <a:buFontTx/>
              <a:buNone/>
              <a:defRPr sz="1600"/>
            </a:lvl4pPr>
            <a:lvl5pPr marL="0" indent="0">
              <a:buSzTx/>
              <a:buFontTx/>
              <a:buNone/>
              <a:defRPr sz="1600"/>
            </a:lvl5pPr>
          </a:lstStyle>
          <a:p>
            <a:r>
              <a:t>Body Level One</a:t>
            </a:r>
          </a:p>
          <a:p>
            <a:pPr lvl="1"/>
            <a:r>
              <a:t>Body Level Two</a:t>
            </a:r>
          </a:p>
          <a:p>
            <a:pPr lvl="2"/>
            <a:r>
              <a:t>Body Level Three</a:t>
            </a:r>
          </a:p>
          <a:p>
            <a:pPr lvl="3"/>
            <a:r>
              <a:t>Body Level Four</a:t>
            </a:r>
          </a:p>
          <a:p>
            <a:pPr lvl="4"/>
            <a:r>
              <a:t>Body Level Five</a:t>
            </a:r>
          </a:p>
        </p:txBody>
      </p:sp>
      <p:sp>
        <p:nvSpPr>
          <p:cNvPr id="8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838200" y="365125"/>
            <a:ext cx="10515600" cy="132556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normAutofit/>
          </a:bodyPr>
          <a:lstStyle/>
          <a:p>
            <a:r>
              <a:t>Title Text</a:t>
            </a:r>
          </a:p>
        </p:txBody>
      </p:sp>
      <p:sp>
        <p:nvSpPr>
          <p:cNvPr id="3" name="Body Level One…"/>
          <p:cNvSpPr txBox="1">
            <a:spLocks noGrp="1"/>
          </p:cNvSpPr>
          <p:nvPr>
            <p:ph type="body" idx="1"/>
          </p:nvPr>
        </p:nvSpPr>
        <p:spPr>
          <a:xfrm>
            <a:off x="838200" y="1825625"/>
            <a:ext cx="10515600" cy="435133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11095181" y="6404294"/>
            <a:ext cx="258620" cy="269237"/>
          </a:xfrm>
          <a:prstGeom prst="rect">
            <a:avLst/>
          </a:prstGeom>
          <a:ln w="12700">
            <a:miter lim="400000"/>
          </a:ln>
        </p:spPr>
        <p:txBody>
          <a:bodyPr wrap="none" lIns="45718" tIns="45718" rIns="45718" bIns="45718" anchor="ctr">
            <a:spAutoFit/>
          </a:bodyPr>
          <a:lstStyle>
            <a:lvl1pPr algn="r">
              <a:defRPr sz="1200">
                <a:solidFill>
                  <a:srgbClr val="888888"/>
                </a:solidFill>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ransition spd="med"/>
  <p:txStyles>
    <p:titleStyle>
      <a:lvl1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Calibri"/>
        </a:defRPr>
      </a:lvl1pPr>
      <a:lvl2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Calibri"/>
        </a:defRPr>
      </a:lvl2pPr>
      <a:lvl3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Calibri"/>
        </a:defRPr>
      </a:lvl3pPr>
      <a:lvl4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Calibri"/>
        </a:defRPr>
      </a:lvl4pPr>
      <a:lvl5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Calibri"/>
        </a:defRPr>
      </a:lvl5pPr>
      <a:lvl6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Calibri"/>
        </a:defRPr>
      </a:lvl6pPr>
      <a:lvl7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Calibri"/>
        </a:defRPr>
      </a:lvl7pPr>
      <a:lvl8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Calibri"/>
        </a:defRPr>
      </a:lvl8pPr>
      <a:lvl9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Calibri"/>
        </a:defRPr>
      </a:lvl9pPr>
    </p:titleStyle>
    <p:bodyStyle>
      <a:lvl1pPr marL="228600" marR="0" indent="-228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1pPr>
      <a:lvl2pPr marL="723900" marR="0" indent="-2667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2pPr>
      <a:lvl3pPr marL="1234438" marR="0" indent="-320038"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3pPr>
      <a:lvl4pPr marL="1727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4pPr>
      <a:lvl5pPr marL="21844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5pPr>
      <a:lvl6pPr marL="26416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9pPr>
    </p:bodyStyle>
    <p:otherStyle>
      <a:lvl1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1pPr>
      <a:lvl2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2pPr>
      <a:lvl3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3pPr>
      <a:lvl4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4pPr>
      <a:lvl5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5pPr>
      <a:lvl6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6pPr>
      <a:lvl7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7pPr>
      <a:lvl8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8pPr>
      <a:lvl9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tyeeptsa.us10.list-manage.com/subscribe?u=0146770e01e19a1d365329d32&amp;id=e4e6d3bc33" TargetMode="External"/><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hyperlink" Target="https://www.facebook.com/groups/tyeeptsa" TargetMode="External"/><Relationship Id="rId4" Type="http://schemas.openxmlformats.org/officeDocument/2006/relationships/hyperlink" Target="https://www.facebook.com/profile.php?id=100091062974885"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tyeeptsa.org/Account/LogOn?ReturnUrl=https://tyeeptsa.org/Home" TargetMode="External"/><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hyperlink" Target="https://wspta-00023043.givebacks.com/shop" TargetMode="External"/><Relationship Id="rId4" Type="http://schemas.openxmlformats.org/officeDocument/2006/relationships/hyperlink" Target="mailto:tyeetimes@tyeeptsa.org"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yeeptsa.org/Account/LogOn?ReturnUrl=https://tyeeptsa.org/Home" TargetMode="Externa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mailto:tyeetimes@tyeeptsa.org"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forms.gle/YUR3QDHmtaoxfWiFA" TargetMode="Externa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https://app.sterlingvolunteers.com/en/Candidates/Account/Register"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yeeptsa.org/Packet/Spiritwear/ProductsPacketPage/1"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wa-bellevue.intouchreceipting.com/"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hyperlink" Target="mailto:verschuerenl@bsd405.org" TargetMode="External"/><Relationship Id="rId3" Type="http://schemas.openxmlformats.org/officeDocument/2006/relationships/hyperlink" Target="mailto:balzerk@bsd405.org" TargetMode="External"/><Relationship Id="rId7" Type="http://schemas.openxmlformats.org/officeDocument/2006/relationships/hyperlink" Target="mailto:hoenerj@bsd405.org" TargetMode="External"/><Relationship Id="rId12" Type="http://schemas.openxmlformats.org/officeDocument/2006/relationships/hyperlink" Target="https://tyee.bsd405.org/our-school/staff" TargetMode="External"/><Relationship Id="rId2" Type="http://schemas.openxmlformats.org/officeDocument/2006/relationships/hyperlink" Target="mailto:viratad@bsd405.org" TargetMode="External"/><Relationship Id="rId1" Type="http://schemas.openxmlformats.org/officeDocument/2006/relationships/slideLayout" Target="../slideLayouts/slideLayout1.xml"/><Relationship Id="rId6" Type="http://schemas.openxmlformats.org/officeDocument/2006/relationships/hyperlink" Target="mailto:johnsonmi@bsd405.org" TargetMode="External"/><Relationship Id="rId11" Type="http://schemas.openxmlformats.org/officeDocument/2006/relationships/image" Target="../media/image1.png"/><Relationship Id="rId5" Type="http://schemas.openxmlformats.org/officeDocument/2006/relationships/hyperlink" Target="mailto:belcastror@bsd405.org" TargetMode="External"/><Relationship Id="rId10" Type="http://schemas.openxmlformats.org/officeDocument/2006/relationships/hyperlink" Target="mailto:suent@bsd405.org" TargetMode="External"/><Relationship Id="rId4" Type="http://schemas.openxmlformats.org/officeDocument/2006/relationships/hyperlink" Target="mailto:rahsaank@bsd405.org" TargetMode="External"/><Relationship Id="rId9" Type="http://schemas.openxmlformats.org/officeDocument/2006/relationships/hyperlink" Target="http://www.apple.com"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parenthelp@bsd405.org" TargetMode="External"/><Relationship Id="rId1" Type="http://schemas.openxmlformats.org/officeDocument/2006/relationships/slideLayout" Target="../slideLayouts/slideLayout1.xml"/><Relationship Id="rId4" Type="http://schemas.openxmlformats.org/officeDocument/2006/relationships/hyperlink" Target="https://wa-bsd405-psv.edupoint.com/PXP2_Login.aspx"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jubileereach.org/schools/middle" TargetMode="External"/><Relationship Id="rId2" Type="http://schemas.openxmlformats.org/officeDocument/2006/relationships/hyperlink" Target="https://bellevue-wa.finalforms.com/parents/28567" TargetMode="Externa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www.bsd405.org/programs-and-services/athletics/middle-school-athletics-and-activities/middle-school-registration" TargetMode="External"/><Relationship Id="rId4" Type="http://schemas.openxmlformats.org/officeDocument/2006/relationships/hyperlink" Target="mailto:MckenzieE@jubileereach.org"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tyee.bsd405.org/student-life/transportation" TargetMode="External"/><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hyperlink" Target="mailto:transportation@bsd405.org" TargetMode="External"/><Relationship Id="rId4" Type="http://schemas.openxmlformats.org/officeDocument/2006/relationships/hyperlink" Target="https://www.bsd405.org/programs-and-services/transportation/edulog-parent-bus-tracking-program"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a-bellevue.intouchreceipting.com/signin" TargetMode="Externa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hyperlink" Target="https://www.bsd405.org/programs-and-services/nutrition-services/pay-for-meals" TargetMode="External"/><Relationship Id="rId5" Type="http://schemas.openxmlformats.org/officeDocument/2006/relationships/hyperlink" Target="https://paypams.com/" TargetMode="External"/><Relationship Id="rId4" Type="http://schemas.openxmlformats.org/officeDocument/2006/relationships/hyperlink" Target="https://www.bsd405.org/programs-and-services/technology-services/online-payments"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tyeeptsa.us10.list-manage.com/subscribe?u=0146770e01e19a1d365329d32&amp;id=e4e6d3bc33" TargetMode="External"/><Relationship Id="rId7" Type="http://schemas.openxmlformats.org/officeDocument/2006/relationships/image" Target="../media/image1.png"/><Relationship Id="rId2" Type="http://schemas.openxmlformats.org/officeDocument/2006/relationships/hyperlink" Target="https://tyeeptsa.org/Home" TargetMode="External"/><Relationship Id="rId1" Type="http://schemas.openxmlformats.org/officeDocument/2006/relationships/slideLayout" Target="../slideLayouts/slideLayout1.xml"/><Relationship Id="rId6" Type="http://schemas.openxmlformats.org/officeDocument/2006/relationships/hyperlink" Target="mailto:tyeetimes@tyeeptsa.org" TargetMode="External"/><Relationship Id="rId5" Type="http://schemas.openxmlformats.org/officeDocument/2006/relationships/hyperlink" Target="https://www.facebook.com/groups/tyeeptsa" TargetMode="External"/><Relationship Id="rId4" Type="http://schemas.openxmlformats.org/officeDocument/2006/relationships/hyperlink" Target="https://www.facebook.com/profile.php?id=100091062974885"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s://tyeeptsa.org/Page/Fundraising/Tyee%20Bucks%20Campaign%202025-2026" TargetMode="External"/><Relationship Id="rId5" Type="http://schemas.openxmlformats.org/officeDocument/2006/relationships/hyperlink" Target="https://www.wastatepta.org/get-involved/member-benefits/" TargetMode="External"/><Relationship Id="rId4" Type="http://schemas.openxmlformats.org/officeDocument/2006/relationships/hyperlink" Target="https://wspta-00023043.givebacks.com/sho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Tyee Middle School Information Bulletin"/>
          <p:cNvSpPr txBox="1">
            <a:spLocks noGrp="1"/>
          </p:cNvSpPr>
          <p:nvPr>
            <p:ph type="title"/>
          </p:nvPr>
        </p:nvSpPr>
        <p:spPr>
          <a:xfrm>
            <a:off x="1004444" y="2994515"/>
            <a:ext cx="10515601" cy="1325564"/>
          </a:xfrm>
          <a:prstGeom prst="rect">
            <a:avLst/>
          </a:prstGeom>
        </p:spPr>
        <p:txBody>
          <a:bodyPr/>
          <a:lstStyle>
            <a:lvl1pPr>
              <a:defRPr>
                <a:solidFill>
                  <a:srgbClr val="7A0000"/>
                </a:solidFill>
              </a:defRPr>
            </a:lvl1pPr>
          </a:lstStyle>
          <a:p>
            <a:r>
              <a:rPr b="1" dirty="0"/>
              <a:t>Tyee Middle School Information Bulletin </a:t>
            </a:r>
          </a:p>
        </p:txBody>
      </p:sp>
      <p:pic>
        <p:nvPicPr>
          <p:cNvPr id="95" name="officeArt object" descr="officeArt object"/>
          <p:cNvPicPr>
            <a:picLocks noChangeAspect="1"/>
          </p:cNvPicPr>
          <p:nvPr/>
        </p:nvPicPr>
        <p:blipFill>
          <a:blip r:embed="rId2"/>
          <a:stretch>
            <a:fillRect/>
          </a:stretch>
        </p:blipFill>
        <p:spPr>
          <a:xfrm>
            <a:off x="8890000" y="281590"/>
            <a:ext cx="2540000" cy="1524001"/>
          </a:xfrm>
          <a:prstGeom prst="rect">
            <a:avLst/>
          </a:prstGeom>
          <a:ln w="12700">
            <a:miter lim="400000"/>
          </a:ln>
        </p:spPr>
      </p:pic>
      <p:sp>
        <p:nvSpPr>
          <p:cNvPr id="96" name="Updated by August, 2024"/>
          <p:cNvSpPr txBox="1"/>
          <p:nvPr/>
        </p:nvSpPr>
        <p:spPr>
          <a:xfrm>
            <a:off x="1004444" y="3984897"/>
            <a:ext cx="10515601" cy="132556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normAutofit/>
          </a:bodyPr>
          <a:lstStyle>
            <a:lvl1pPr>
              <a:lnSpc>
                <a:spcPct val="90000"/>
              </a:lnSpc>
              <a:defRPr sz="2300" i="1"/>
            </a:lvl1pPr>
          </a:lstStyle>
          <a:p>
            <a:r>
              <a:rPr dirty="0"/>
              <a:t>Updated August 202</a:t>
            </a:r>
            <a:r>
              <a:rPr lang="en-US" dirty="0"/>
              <a:t>5</a:t>
            </a:r>
            <a:endParaRPr dirty="0"/>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0" name="officeArt object" descr="officeArt object"/>
          <p:cNvPicPr>
            <a:picLocks noChangeAspect="1"/>
          </p:cNvPicPr>
          <p:nvPr/>
        </p:nvPicPr>
        <p:blipFill>
          <a:blip r:embed="rId2"/>
          <a:stretch>
            <a:fillRect/>
          </a:stretch>
        </p:blipFill>
        <p:spPr>
          <a:xfrm>
            <a:off x="8890000" y="281590"/>
            <a:ext cx="2540000" cy="1524001"/>
          </a:xfrm>
          <a:prstGeom prst="rect">
            <a:avLst/>
          </a:prstGeom>
          <a:ln w="12700">
            <a:miter lim="400000"/>
          </a:ln>
        </p:spPr>
      </p:pic>
      <p:sp>
        <p:nvSpPr>
          <p:cNvPr id="141" name="Collect with Tyee PTSA…"/>
          <p:cNvSpPr txBox="1"/>
          <p:nvPr/>
        </p:nvSpPr>
        <p:spPr>
          <a:xfrm>
            <a:off x="583571" y="1600126"/>
            <a:ext cx="10555484" cy="36804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8" tIns="45718" rIns="45718" bIns="45718">
            <a:spAutoFit/>
          </a:bodyPr>
          <a:lstStyle/>
          <a:p>
            <a:pPr>
              <a:lnSpc>
                <a:spcPct val="120000"/>
              </a:lnSpc>
              <a:spcBef>
                <a:spcPts val="1000"/>
              </a:spcBef>
              <a:defRPr sz="1600" b="1"/>
            </a:pPr>
            <a:endParaRPr dirty="0"/>
          </a:p>
        </p:txBody>
      </p:sp>
      <p:sp>
        <p:nvSpPr>
          <p:cNvPr id="142" name="Collect with Tyee PTSA"/>
          <p:cNvSpPr txBox="1"/>
          <p:nvPr/>
        </p:nvSpPr>
        <p:spPr>
          <a:xfrm>
            <a:off x="806501" y="831547"/>
            <a:ext cx="5560172" cy="5355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8" tIns="45718" rIns="45718" bIns="45718">
            <a:spAutoFit/>
          </a:bodyPr>
          <a:lstStyle>
            <a:lvl1pPr>
              <a:lnSpc>
                <a:spcPct val="90000"/>
              </a:lnSpc>
              <a:defRPr sz="3200">
                <a:solidFill>
                  <a:srgbClr val="7A0000"/>
                </a:solidFill>
              </a:defRPr>
            </a:lvl1pPr>
          </a:lstStyle>
          <a:p>
            <a:r>
              <a:rPr lang="en-US" b="1" dirty="0"/>
              <a:t>Stay Connected</a:t>
            </a:r>
            <a:r>
              <a:rPr b="1" dirty="0"/>
              <a:t> with Tyee PTSA </a:t>
            </a:r>
          </a:p>
        </p:txBody>
      </p:sp>
      <p:sp>
        <p:nvSpPr>
          <p:cNvPr id="2" name="Please visit Transportation -Tyee Middle School for bus routes…">
            <a:extLst>
              <a:ext uri="{FF2B5EF4-FFF2-40B4-BE49-F238E27FC236}">
                <a16:creationId xmlns:a16="http://schemas.microsoft.com/office/drawing/2014/main" id="{84742A7B-2A4B-5D13-1A68-0E51FE235DC1}"/>
              </a:ext>
            </a:extLst>
          </p:cNvPr>
          <p:cNvSpPr txBox="1">
            <a:spLocks noGrp="1"/>
          </p:cNvSpPr>
          <p:nvPr/>
        </p:nvSpPr>
        <p:spPr>
          <a:xfrm>
            <a:off x="806501" y="1519724"/>
            <a:ext cx="10801928" cy="51561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xmlns:lc="http://schemas.openxmlformats.org/drawingml/2006/lockedCanvas" val="1"/>
            </a:ext>
          </a:extLst>
        </p:spPr>
        <p:txBody>
          <a:bodyPr lIns="45718" tIns="45718" rIns="45718" bIns="45718">
            <a:noAutofit/>
          </a:bodyPr>
          <a:lstStyle>
            <a:lvl1pPr marL="0" marR="0" indent="0" algn="ctr" defTabSz="914400" rtl="0" latinLnBrk="0">
              <a:lnSpc>
                <a:spcPct val="90000"/>
              </a:lnSpc>
              <a:spcBef>
                <a:spcPts val="1000"/>
              </a:spcBef>
              <a:spcAft>
                <a:spcPts val="0"/>
              </a:spcAft>
              <a:buClrTx/>
              <a:buSzTx/>
              <a:buFontTx/>
              <a:buNone/>
              <a:tabLst/>
              <a:defRPr sz="2400" b="0" i="0" u="none" strike="noStrike" cap="none" spc="0" baseline="0">
                <a:solidFill>
                  <a:srgbClr val="000000"/>
                </a:solidFill>
                <a:uFillTx/>
                <a:latin typeface="+mn-lt"/>
                <a:ea typeface="+mn-ea"/>
                <a:cs typeface="+mn-cs"/>
                <a:sym typeface="Calibri"/>
              </a:defRPr>
            </a:lvl1pPr>
            <a:lvl2pPr marL="0" marR="0" indent="0" algn="ctr" defTabSz="914400" rtl="0" latinLnBrk="0">
              <a:lnSpc>
                <a:spcPct val="90000"/>
              </a:lnSpc>
              <a:spcBef>
                <a:spcPts val="1000"/>
              </a:spcBef>
              <a:spcAft>
                <a:spcPts val="0"/>
              </a:spcAft>
              <a:buClrTx/>
              <a:buSzTx/>
              <a:buFontTx/>
              <a:buNone/>
              <a:tabLst/>
              <a:defRPr sz="2400" b="0" i="0" u="none" strike="noStrike" cap="none" spc="0" baseline="0">
                <a:solidFill>
                  <a:srgbClr val="000000"/>
                </a:solidFill>
                <a:uFillTx/>
                <a:latin typeface="+mn-lt"/>
                <a:ea typeface="+mn-ea"/>
                <a:cs typeface="+mn-cs"/>
                <a:sym typeface="Calibri"/>
              </a:defRPr>
            </a:lvl2pPr>
            <a:lvl3pPr marL="0" marR="0" indent="0" algn="ctr" defTabSz="914400" rtl="0" latinLnBrk="0">
              <a:lnSpc>
                <a:spcPct val="90000"/>
              </a:lnSpc>
              <a:spcBef>
                <a:spcPts val="1000"/>
              </a:spcBef>
              <a:spcAft>
                <a:spcPts val="0"/>
              </a:spcAft>
              <a:buClrTx/>
              <a:buSzTx/>
              <a:buFontTx/>
              <a:buNone/>
              <a:tabLst/>
              <a:defRPr sz="2400" b="0" i="0" u="none" strike="noStrike" cap="none" spc="0" baseline="0">
                <a:solidFill>
                  <a:srgbClr val="000000"/>
                </a:solidFill>
                <a:uFillTx/>
                <a:latin typeface="+mn-lt"/>
                <a:ea typeface="+mn-ea"/>
                <a:cs typeface="+mn-cs"/>
                <a:sym typeface="Calibri"/>
              </a:defRPr>
            </a:lvl3pPr>
            <a:lvl4pPr marL="0" marR="0" indent="0" algn="ctr" defTabSz="914400" rtl="0" latinLnBrk="0">
              <a:lnSpc>
                <a:spcPct val="90000"/>
              </a:lnSpc>
              <a:spcBef>
                <a:spcPts val="1000"/>
              </a:spcBef>
              <a:spcAft>
                <a:spcPts val="0"/>
              </a:spcAft>
              <a:buClrTx/>
              <a:buSzTx/>
              <a:buFontTx/>
              <a:buNone/>
              <a:tabLst/>
              <a:defRPr sz="2400" b="0" i="0" u="none" strike="noStrike" cap="none" spc="0" baseline="0">
                <a:solidFill>
                  <a:srgbClr val="000000"/>
                </a:solidFill>
                <a:uFillTx/>
                <a:latin typeface="+mn-lt"/>
                <a:ea typeface="+mn-ea"/>
                <a:cs typeface="+mn-cs"/>
                <a:sym typeface="Calibri"/>
              </a:defRPr>
            </a:lvl4pPr>
            <a:lvl5pPr marL="0" marR="0" indent="0" algn="ctr" defTabSz="914400" rtl="0" latinLnBrk="0">
              <a:lnSpc>
                <a:spcPct val="90000"/>
              </a:lnSpc>
              <a:spcBef>
                <a:spcPts val="1000"/>
              </a:spcBef>
              <a:spcAft>
                <a:spcPts val="0"/>
              </a:spcAft>
              <a:buClrTx/>
              <a:buSzTx/>
              <a:buFontTx/>
              <a:buNone/>
              <a:tabLst/>
              <a:defRPr sz="2400" b="0" i="0" u="none" strike="noStrike" cap="none" spc="0" baseline="0">
                <a:solidFill>
                  <a:srgbClr val="000000"/>
                </a:solidFill>
                <a:uFillTx/>
                <a:latin typeface="+mn-lt"/>
                <a:ea typeface="+mn-ea"/>
                <a:cs typeface="+mn-cs"/>
                <a:sym typeface="Calibri"/>
              </a:defRPr>
            </a:lvl5pPr>
            <a:lvl6pPr marL="26416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9pPr>
          </a:lstStyle>
          <a:p>
            <a:pPr marL="285750" indent="-285750" algn="l">
              <a:lnSpc>
                <a:spcPct val="120000"/>
              </a:lnSpc>
              <a:buFont typeface="Arial" panose="020B0604020202020204" pitchFamily="34" charset="0"/>
              <a:buChar char="•"/>
              <a:defRPr sz="1600" b="1"/>
            </a:pPr>
            <a:r>
              <a:rPr lang="en-US" sz="1800" dirty="0"/>
              <a:t>Tyee Times: </a:t>
            </a:r>
            <a:r>
              <a:rPr lang="en-US" sz="1800" dirty="0">
                <a:hlinkClick r:id="rId3"/>
              </a:rPr>
              <a:t>Subscribe to Tyee Times</a:t>
            </a:r>
            <a:endParaRPr lang="en-US" sz="1800" dirty="0"/>
          </a:p>
          <a:p>
            <a:pPr lvl="4" algn="l">
              <a:lnSpc>
                <a:spcPct val="120000"/>
              </a:lnSpc>
              <a:defRPr sz="1600"/>
            </a:pPr>
            <a:r>
              <a:rPr lang="en-US" sz="1800" dirty="0"/>
              <a:t>	- The Tyee Times is a collection of lasted news and events hosted by Tyee PTSA, important new from 	school and BSD and interesting topics related to our community. </a:t>
            </a:r>
          </a:p>
          <a:p>
            <a:pPr lvl="4" algn="l">
              <a:lnSpc>
                <a:spcPct val="120000"/>
              </a:lnSpc>
              <a:defRPr sz="1600"/>
            </a:pPr>
            <a:r>
              <a:rPr lang="en-US" sz="1800" dirty="0"/>
              <a:t>	- It’s released on a weekly basis. Tyee Times arrives in your email inbox on every Saturday 9:30am.</a:t>
            </a:r>
          </a:p>
          <a:p>
            <a:pPr marL="285750" indent="-285750" algn="l">
              <a:lnSpc>
                <a:spcPct val="120000"/>
              </a:lnSpc>
              <a:buFont typeface="Arial" panose="020B0604020202020204" pitchFamily="34" charset="0"/>
              <a:buChar char="•"/>
              <a:defRPr sz="1600" b="1"/>
            </a:pPr>
            <a:r>
              <a:rPr lang="en-US" sz="1800" dirty="0"/>
              <a:t>Tyee PTSA Facebook</a:t>
            </a:r>
          </a:p>
          <a:p>
            <a:pPr lvl="1" algn="l">
              <a:lnSpc>
                <a:spcPct val="120000"/>
              </a:lnSpc>
              <a:buSzPct val="100000"/>
              <a:defRPr sz="1600"/>
            </a:pPr>
            <a:r>
              <a:rPr lang="en-US" sz="1800" dirty="0"/>
              <a:t>	- Follow us on Facebook: </a:t>
            </a:r>
            <a:r>
              <a:rPr lang="en-US" sz="1800" u="sng" dirty="0">
                <a:solidFill>
                  <a:srgbClr val="0000FF"/>
                </a:solidFill>
                <a:uFill>
                  <a:solidFill>
                    <a:srgbClr val="0000FF"/>
                  </a:solidFill>
                </a:uFill>
                <a:hlinkClick r:id="rId4"/>
              </a:rPr>
              <a:t>Tyee PTSA Facebook</a:t>
            </a:r>
            <a:r>
              <a:rPr lang="en-US" sz="1800" dirty="0"/>
              <a:t> </a:t>
            </a:r>
          </a:p>
          <a:p>
            <a:pPr algn="l">
              <a:lnSpc>
                <a:spcPct val="120000"/>
              </a:lnSpc>
              <a:buSzPct val="100000"/>
              <a:defRPr sz="1600"/>
            </a:pPr>
            <a:r>
              <a:rPr lang="en-US" sz="1800" dirty="0"/>
              <a:t>	-Join Facebook Parent Group: </a:t>
            </a:r>
            <a:r>
              <a:rPr lang="en-US" sz="1800" u="sng" dirty="0">
                <a:solidFill>
                  <a:srgbClr val="0000FF"/>
                </a:solidFill>
                <a:uFill>
                  <a:solidFill>
                    <a:srgbClr val="0000FF"/>
                  </a:solidFill>
                </a:uFill>
                <a:hlinkClick r:id="rId5"/>
              </a:rPr>
              <a:t>Tyee PTSA Parent Group</a:t>
            </a:r>
          </a:p>
          <a:p>
            <a:pPr marL="285750" indent="-285750" algn="l">
              <a:lnSpc>
                <a:spcPct val="120000"/>
              </a:lnSpc>
              <a:buFont typeface="Arial" panose="020B0604020202020204" pitchFamily="34" charset="0"/>
              <a:buChar char="•"/>
              <a:defRPr sz="1600" b="1"/>
            </a:pPr>
            <a:r>
              <a:rPr lang="en-US" sz="1800" dirty="0"/>
              <a:t>Other Social Media</a:t>
            </a:r>
          </a:p>
          <a:p>
            <a:pPr algn="l">
              <a:lnSpc>
                <a:spcPct val="120000"/>
              </a:lnSpc>
              <a:buSzPct val="100000"/>
              <a:defRPr sz="1600"/>
            </a:pPr>
            <a:r>
              <a:rPr lang="en-US" sz="1800" dirty="0"/>
              <a:t>	- Tyee parent WeChat Group</a:t>
            </a:r>
          </a:p>
          <a:p>
            <a:pPr algn="l">
              <a:lnSpc>
                <a:spcPct val="120000"/>
              </a:lnSpc>
              <a:buSzPct val="100000"/>
              <a:defRPr sz="1600"/>
            </a:pPr>
            <a:r>
              <a:rPr lang="en-US" sz="1800" dirty="0"/>
              <a:t>	- Tyee parent WhatsApp Group</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4" name="officeArt object" descr="officeArt object"/>
          <p:cNvPicPr>
            <a:picLocks noChangeAspect="1"/>
          </p:cNvPicPr>
          <p:nvPr/>
        </p:nvPicPr>
        <p:blipFill>
          <a:blip r:embed="rId2"/>
          <a:stretch>
            <a:fillRect/>
          </a:stretch>
        </p:blipFill>
        <p:spPr>
          <a:xfrm>
            <a:off x="8890000" y="281590"/>
            <a:ext cx="2540000" cy="1524001"/>
          </a:xfrm>
          <a:prstGeom prst="rect">
            <a:avLst/>
          </a:prstGeom>
          <a:ln w="12700">
            <a:miter lim="400000"/>
          </a:ln>
        </p:spPr>
      </p:pic>
      <p:sp>
        <p:nvSpPr>
          <p:cNvPr id="145" name="Tyee PTSA Clubs…"/>
          <p:cNvSpPr txBox="1"/>
          <p:nvPr/>
        </p:nvSpPr>
        <p:spPr>
          <a:xfrm>
            <a:off x="692727" y="1876563"/>
            <a:ext cx="11251642" cy="36804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8" tIns="45718" rIns="45718" bIns="45718">
            <a:spAutoFit/>
          </a:bodyPr>
          <a:lstStyle/>
          <a:p>
            <a:pPr>
              <a:lnSpc>
                <a:spcPct val="120000"/>
              </a:lnSpc>
              <a:spcBef>
                <a:spcPts val="1000"/>
              </a:spcBef>
              <a:buSzPct val="100000"/>
              <a:defRPr sz="1600"/>
            </a:pPr>
            <a:endParaRPr dirty="0"/>
          </a:p>
        </p:txBody>
      </p:sp>
      <p:sp>
        <p:nvSpPr>
          <p:cNvPr id="146" name="Tyee PTSA Clubs"/>
          <p:cNvSpPr txBox="1"/>
          <p:nvPr/>
        </p:nvSpPr>
        <p:spPr>
          <a:xfrm>
            <a:off x="762000" y="775826"/>
            <a:ext cx="2968116" cy="5355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8" tIns="45718" rIns="45718" bIns="45718">
            <a:spAutoFit/>
          </a:bodyPr>
          <a:lstStyle>
            <a:lvl1pPr>
              <a:lnSpc>
                <a:spcPct val="90000"/>
              </a:lnSpc>
              <a:defRPr sz="3200">
                <a:solidFill>
                  <a:srgbClr val="7A0000"/>
                </a:solidFill>
              </a:defRPr>
            </a:lvl1pPr>
          </a:lstStyle>
          <a:p>
            <a:r>
              <a:rPr lang="en-US" b="1" dirty="0"/>
              <a:t>Tyee PTSA Clubs </a:t>
            </a:r>
          </a:p>
        </p:txBody>
      </p:sp>
      <p:sp>
        <p:nvSpPr>
          <p:cNvPr id="4" name="Please visit Transportation -Tyee Middle School for bus routes…">
            <a:extLst>
              <a:ext uri="{FF2B5EF4-FFF2-40B4-BE49-F238E27FC236}">
                <a16:creationId xmlns:a16="http://schemas.microsoft.com/office/drawing/2014/main" id="{E1F6DC50-EF65-5E80-00B8-6204922590E2}"/>
              </a:ext>
            </a:extLst>
          </p:cNvPr>
          <p:cNvSpPr txBox="1">
            <a:spLocks noGrp="1"/>
          </p:cNvSpPr>
          <p:nvPr/>
        </p:nvSpPr>
        <p:spPr>
          <a:xfrm>
            <a:off x="761999" y="1776707"/>
            <a:ext cx="11182369" cy="567337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xmlns:lc="http://schemas.openxmlformats.org/drawingml/2006/lockedCanvas" val="1"/>
            </a:ext>
          </a:extLst>
        </p:spPr>
        <p:txBody>
          <a:bodyPr lIns="45718" tIns="45718" rIns="45718" bIns="45718">
            <a:noAutofit/>
          </a:bodyPr>
          <a:lstStyle>
            <a:lvl1pPr marL="0" marR="0" indent="0" algn="ctr" defTabSz="914400" rtl="0" latinLnBrk="0">
              <a:lnSpc>
                <a:spcPct val="90000"/>
              </a:lnSpc>
              <a:spcBef>
                <a:spcPts val="1000"/>
              </a:spcBef>
              <a:spcAft>
                <a:spcPts val="0"/>
              </a:spcAft>
              <a:buClrTx/>
              <a:buSzTx/>
              <a:buFontTx/>
              <a:buNone/>
              <a:tabLst/>
              <a:defRPr sz="2400" b="0" i="0" u="none" strike="noStrike" cap="none" spc="0" baseline="0">
                <a:solidFill>
                  <a:srgbClr val="000000"/>
                </a:solidFill>
                <a:uFillTx/>
                <a:latin typeface="+mn-lt"/>
                <a:ea typeface="+mn-ea"/>
                <a:cs typeface="+mn-cs"/>
                <a:sym typeface="Calibri"/>
              </a:defRPr>
            </a:lvl1pPr>
            <a:lvl2pPr marL="0" marR="0" indent="0" algn="ctr" defTabSz="914400" rtl="0" latinLnBrk="0">
              <a:lnSpc>
                <a:spcPct val="90000"/>
              </a:lnSpc>
              <a:spcBef>
                <a:spcPts val="1000"/>
              </a:spcBef>
              <a:spcAft>
                <a:spcPts val="0"/>
              </a:spcAft>
              <a:buClrTx/>
              <a:buSzTx/>
              <a:buFontTx/>
              <a:buNone/>
              <a:tabLst/>
              <a:defRPr sz="2400" b="0" i="0" u="none" strike="noStrike" cap="none" spc="0" baseline="0">
                <a:solidFill>
                  <a:srgbClr val="000000"/>
                </a:solidFill>
                <a:uFillTx/>
                <a:latin typeface="+mn-lt"/>
                <a:ea typeface="+mn-ea"/>
                <a:cs typeface="+mn-cs"/>
                <a:sym typeface="Calibri"/>
              </a:defRPr>
            </a:lvl2pPr>
            <a:lvl3pPr marL="0" marR="0" indent="0" algn="ctr" defTabSz="914400" rtl="0" latinLnBrk="0">
              <a:lnSpc>
                <a:spcPct val="90000"/>
              </a:lnSpc>
              <a:spcBef>
                <a:spcPts val="1000"/>
              </a:spcBef>
              <a:spcAft>
                <a:spcPts val="0"/>
              </a:spcAft>
              <a:buClrTx/>
              <a:buSzTx/>
              <a:buFontTx/>
              <a:buNone/>
              <a:tabLst/>
              <a:defRPr sz="2400" b="0" i="0" u="none" strike="noStrike" cap="none" spc="0" baseline="0">
                <a:solidFill>
                  <a:srgbClr val="000000"/>
                </a:solidFill>
                <a:uFillTx/>
                <a:latin typeface="+mn-lt"/>
                <a:ea typeface="+mn-ea"/>
                <a:cs typeface="+mn-cs"/>
                <a:sym typeface="Calibri"/>
              </a:defRPr>
            </a:lvl3pPr>
            <a:lvl4pPr marL="0" marR="0" indent="0" algn="ctr" defTabSz="914400" rtl="0" latinLnBrk="0">
              <a:lnSpc>
                <a:spcPct val="90000"/>
              </a:lnSpc>
              <a:spcBef>
                <a:spcPts val="1000"/>
              </a:spcBef>
              <a:spcAft>
                <a:spcPts val="0"/>
              </a:spcAft>
              <a:buClrTx/>
              <a:buSzTx/>
              <a:buFontTx/>
              <a:buNone/>
              <a:tabLst/>
              <a:defRPr sz="2400" b="0" i="0" u="none" strike="noStrike" cap="none" spc="0" baseline="0">
                <a:solidFill>
                  <a:srgbClr val="000000"/>
                </a:solidFill>
                <a:uFillTx/>
                <a:latin typeface="+mn-lt"/>
                <a:ea typeface="+mn-ea"/>
                <a:cs typeface="+mn-cs"/>
                <a:sym typeface="Calibri"/>
              </a:defRPr>
            </a:lvl4pPr>
            <a:lvl5pPr marL="0" marR="0" indent="0" algn="ctr" defTabSz="914400" rtl="0" latinLnBrk="0">
              <a:lnSpc>
                <a:spcPct val="90000"/>
              </a:lnSpc>
              <a:spcBef>
                <a:spcPts val="1000"/>
              </a:spcBef>
              <a:spcAft>
                <a:spcPts val="0"/>
              </a:spcAft>
              <a:buClrTx/>
              <a:buSzTx/>
              <a:buFontTx/>
              <a:buNone/>
              <a:tabLst/>
              <a:defRPr sz="2400" b="0" i="0" u="none" strike="noStrike" cap="none" spc="0" baseline="0">
                <a:solidFill>
                  <a:srgbClr val="000000"/>
                </a:solidFill>
                <a:uFillTx/>
                <a:latin typeface="+mn-lt"/>
                <a:ea typeface="+mn-ea"/>
                <a:cs typeface="+mn-cs"/>
                <a:sym typeface="Calibri"/>
              </a:defRPr>
            </a:lvl5pPr>
            <a:lvl6pPr marL="26416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9pPr>
          </a:lstStyle>
          <a:p>
            <a:pPr marL="285750" indent="-285750" algn="l">
              <a:lnSpc>
                <a:spcPct val="120000"/>
              </a:lnSpc>
              <a:buSzPct val="100000"/>
              <a:buFont typeface="Arial" panose="020B0604020202020204" pitchFamily="34" charset="0"/>
              <a:buChar char="•"/>
              <a:defRPr sz="1600"/>
            </a:pPr>
            <a:r>
              <a:rPr lang="en-US" sz="1800" dirty="0"/>
              <a:t>Tyee PTSA provides variety after school clubs: Chess club, Science Olympiad Club, Finance Club, Speech and Debate Club, Programming Competition Club, Python Club, Robotics Club, Science Club and Competition Math Club.</a:t>
            </a:r>
          </a:p>
          <a:p>
            <a:pPr marL="285750" indent="-285750" algn="l">
              <a:lnSpc>
                <a:spcPct val="120000"/>
              </a:lnSpc>
              <a:buSzPct val="100000"/>
              <a:buFont typeface="Arial" panose="020B0604020202020204" pitchFamily="34" charset="0"/>
              <a:buChar char="•"/>
              <a:defRPr sz="1600"/>
            </a:pPr>
            <a:r>
              <a:rPr lang="en-US" sz="1800" dirty="0"/>
              <a:t>PTSA clubs are open to ALL Tyee students. </a:t>
            </a:r>
          </a:p>
          <a:p>
            <a:pPr marL="285750" indent="-285750" algn="l">
              <a:lnSpc>
                <a:spcPct val="120000"/>
              </a:lnSpc>
              <a:buSzPct val="100000"/>
              <a:buFont typeface="Arial" panose="020B0604020202020204" pitchFamily="34" charset="0"/>
              <a:buChar char="•"/>
              <a:defRPr sz="1600"/>
            </a:pPr>
            <a:r>
              <a:rPr lang="en-US" sz="1800" dirty="0"/>
              <a:t>To participate, create a Tyee PTSA account </a:t>
            </a:r>
            <a:r>
              <a:rPr lang="en-US" sz="1800" dirty="0">
                <a:hlinkClick r:id="rId3"/>
              </a:rPr>
              <a:t>here</a:t>
            </a:r>
            <a:r>
              <a:rPr lang="en-US" sz="1800" dirty="0"/>
              <a:t> and add your student’s information. If you already have an account, please update your student grade in your account. Any question or have trouble logging in, please email </a:t>
            </a:r>
            <a:r>
              <a:rPr lang="en-US" sz="1800" u="sng" dirty="0">
                <a:solidFill>
                  <a:srgbClr val="0000FF"/>
                </a:solidFill>
                <a:uFill>
                  <a:solidFill>
                    <a:srgbClr val="0000FF"/>
                  </a:solidFill>
                </a:uFill>
                <a:hlinkClick r:id="rId4"/>
              </a:rPr>
              <a:t>tyeetimes@tyeeptsa.org</a:t>
            </a:r>
            <a:r>
              <a:rPr lang="en-US" sz="1800" dirty="0"/>
              <a:t>.</a:t>
            </a:r>
          </a:p>
          <a:p>
            <a:pPr marL="285750" indent="-285750" algn="l">
              <a:lnSpc>
                <a:spcPct val="120000"/>
              </a:lnSpc>
              <a:buSzPct val="100000"/>
              <a:buFont typeface="Arial" panose="020B0604020202020204" pitchFamily="34" charset="0"/>
              <a:buChar char="•"/>
              <a:defRPr sz="1600"/>
            </a:pPr>
            <a:r>
              <a:rPr lang="en-US" sz="1800" dirty="0"/>
              <a:t>Attend the club parent information night to learn more about the clubs and register your student when registration opens.</a:t>
            </a:r>
          </a:p>
          <a:p>
            <a:pPr marL="285750" indent="-285750" algn="l">
              <a:lnSpc>
                <a:spcPct val="120000"/>
              </a:lnSpc>
              <a:buSzPct val="100000"/>
              <a:buFont typeface="Arial" panose="020B0604020202020204" pitchFamily="34" charset="0"/>
              <a:buChar char="•"/>
              <a:defRPr sz="1600"/>
            </a:pPr>
            <a:r>
              <a:rPr lang="en-US" sz="1800" dirty="0"/>
              <a:t>Stay informed: Check your email regularly for updates and information from club chairs. </a:t>
            </a:r>
          </a:p>
          <a:p>
            <a:pPr algn="l">
              <a:lnSpc>
                <a:spcPct val="120000"/>
              </a:lnSpc>
              <a:buSzPct val="100000"/>
              <a:defRPr sz="1600"/>
            </a:pPr>
            <a:r>
              <a:rPr lang="en-US" sz="1800" dirty="0">
                <a:solidFill>
                  <a:srgbClr val="C00000"/>
                </a:solidFill>
              </a:rPr>
              <a:t>*Purchase PTSA membership: If your student’s club meets in person at school, please remember to </a:t>
            </a:r>
            <a:r>
              <a:rPr lang="en-US" sz="1800" u="sng" dirty="0">
                <a:solidFill>
                  <a:srgbClr val="C00000"/>
                </a:solidFill>
                <a:uFill>
                  <a:solidFill>
                    <a:srgbClr val="0000FF"/>
                  </a:solidFill>
                </a:uFill>
                <a:hlinkClick r:id="rId5">
                  <a:extLst>
                    <a:ext uri="{A12FA001-AC4F-418D-AE19-62706E023703}">
                      <ahyp:hlinkClr xmlns:ahyp="http://schemas.microsoft.com/office/drawing/2018/hyperlinkcolor" val="tx"/>
                    </a:ext>
                  </a:extLst>
                </a:hlinkClick>
              </a:rPr>
              <a:t>buy/renew your PTSA membership</a:t>
            </a:r>
            <a:r>
              <a:rPr lang="en-US" sz="1800" dirty="0">
                <a:solidFill>
                  <a:srgbClr val="C00000"/>
                </a:solidFill>
              </a:rPr>
              <a:t> as it is required for PTSA insurance.</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8" name="officeArt object" descr="officeArt object"/>
          <p:cNvPicPr>
            <a:picLocks noChangeAspect="1"/>
          </p:cNvPicPr>
          <p:nvPr/>
        </p:nvPicPr>
        <p:blipFill>
          <a:blip r:embed="rId2"/>
          <a:stretch>
            <a:fillRect/>
          </a:stretch>
        </p:blipFill>
        <p:spPr>
          <a:xfrm>
            <a:off x="8890000" y="281590"/>
            <a:ext cx="2540000" cy="1524001"/>
          </a:xfrm>
          <a:prstGeom prst="rect">
            <a:avLst/>
          </a:prstGeom>
          <a:ln w="12700">
            <a:miter lim="400000"/>
          </a:ln>
        </p:spPr>
      </p:pic>
      <p:sp>
        <p:nvSpPr>
          <p:cNvPr id="150" name="Tyee PTSA Student Programs &amp; Social Events"/>
          <p:cNvSpPr txBox="1"/>
          <p:nvPr/>
        </p:nvSpPr>
        <p:spPr>
          <a:xfrm>
            <a:off x="762000" y="775826"/>
            <a:ext cx="7700181" cy="5355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8" tIns="45718" rIns="45718" bIns="45718">
            <a:spAutoFit/>
          </a:bodyPr>
          <a:lstStyle>
            <a:lvl1pPr>
              <a:lnSpc>
                <a:spcPct val="90000"/>
              </a:lnSpc>
              <a:defRPr sz="3200">
                <a:solidFill>
                  <a:srgbClr val="7A0000"/>
                </a:solidFill>
              </a:defRPr>
            </a:lvl1pPr>
          </a:lstStyle>
          <a:p>
            <a:r>
              <a:rPr b="1" dirty="0"/>
              <a:t>Tyee PTSA Student Programs &amp; Social Events</a:t>
            </a:r>
          </a:p>
        </p:txBody>
      </p:sp>
      <p:sp>
        <p:nvSpPr>
          <p:cNvPr id="2" name="Please visit Transportation -Tyee Middle School for bus routes…">
            <a:extLst>
              <a:ext uri="{FF2B5EF4-FFF2-40B4-BE49-F238E27FC236}">
                <a16:creationId xmlns:a16="http://schemas.microsoft.com/office/drawing/2014/main" id="{7F1AC689-AE8A-4BCD-249D-9BA43774057A}"/>
              </a:ext>
            </a:extLst>
          </p:cNvPr>
          <p:cNvSpPr txBox="1">
            <a:spLocks noGrp="1"/>
          </p:cNvSpPr>
          <p:nvPr/>
        </p:nvSpPr>
        <p:spPr>
          <a:xfrm>
            <a:off x="762001" y="1805591"/>
            <a:ext cx="10430256" cy="567337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xmlns:lc="http://schemas.openxmlformats.org/drawingml/2006/lockedCanvas" val="1"/>
            </a:ext>
          </a:extLst>
        </p:spPr>
        <p:txBody>
          <a:bodyPr lIns="45718" tIns="45718" rIns="45718" bIns="45718">
            <a:noAutofit/>
          </a:bodyPr>
          <a:lstStyle>
            <a:lvl1pPr marL="0" marR="0" indent="0" algn="ctr" defTabSz="914400" rtl="0" latinLnBrk="0">
              <a:lnSpc>
                <a:spcPct val="90000"/>
              </a:lnSpc>
              <a:spcBef>
                <a:spcPts val="1000"/>
              </a:spcBef>
              <a:spcAft>
                <a:spcPts val="0"/>
              </a:spcAft>
              <a:buClrTx/>
              <a:buSzTx/>
              <a:buFontTx/>
              <a:buNone/>
              <a:tabLst/>
              <a:defRPr sz="2400" b="0" i="0" u="none" strike="noStrike" cap="none" spc="0" baseline="0">
                <a:solidFill>
                  <a:srgbClr val="000000"/>
                </a:solidFill>
                <a:uFillTx/>
                <a:latin typeface="+mn-lt"/>
                <a:ea typeface="+mn-ea"/>
                <a:cs typeface="+mn-cs"/>
                <a:sym typeface="Calibri"/>
              </a:defRPr>
            </a:lvl1pPr>
            <a:lvl2pPr marL="0" marR="0" indent="0" algn="ctr" defTabSz="914400" rtl="0" latinLnBrk="0">
              <a:lnSpc>
                <a:spcPct val="90000"/>
              </a:lnSpc>
              <a:spcBef>
                <a:spcPts val="1000"/>
              </a:spcBef>
              <a:spcAft>
                <a:spcPts val="0"/>
              </a:spcAft>
              <a:buClrTx/>
              <a:buSzTx/>
              <a:buFontTx/>
              <a:buNone/>
              <a:tabLst/>
              <a:defRPr sz="2400" b="0" i="0" u="none" strike="noStrike" cap="none" spc="0" baseline="0">
                <a:solidFill>
                  <a:srgbClr val="000000"/>
                </a:solidFill>
                <a:uFillTx/>
                <a:latin typeface="+mn-lt"/>
                <a:ea typeface="+mn-ea"/>
                <a:cs typeface="+mn-cs"/>
                <a:sym typeface="Calibri"/>
              </a:defRPr>
            </a:lvl2pPr>
            <a:lvl3pPr marL="0" marR="0" indent="0" algn="ctr" defTabSz="914400" rtl="0" latinLnBrk="0">
              <a:lnSpc>
                <a:spcPct val="90000"/>
              </a:lnSpc>
              <a:spcBef>
                <a:spcPts val="1000"/>
              </a:spcBef>
              <a:spcAft>
                <a:spcPts val="0"/>
              </a:spcAft>
              <a:buClrTx/>
              <a:buSzTx/>
              <a:buFontTx/>
              <a:buNone/>
              <a:tabLst/>
              <a:defRPr sz="2400" b="0" i="0" u="none" strike="noStrike" cap="none" spc="0" baseline="0">
                <a:solidFill>
                  <a:srgbClr val="000000"/>
                </a:solidFill>
                <a:uFillTx/>
                <a:latin typeface="+mn-lt"/>
                <a:ea typeface="+mn-ea"/>
                <a:cs typeface="+mn-cs"/>
                <a:sym typeface="Calibri"/>
              </a:defRPr>
            </a:lvl3pPr>
            <a:lvl4pPr marL="0" marR="0" indent="0" algn="ctr" defTabSz="914400" rtl="0" latinLnBrk="0">
              <a:lnSpc>
                <a:spcPct val="90000"/>
              </a:lnSpc>
              <a:spcBef>
                <a:spcPts val="1000"/>
              </a:spcBef>
              <a:spcAft>
                <a:spcPts val="0"/>
              </a:spcAft>
              <a:buClrTx/>
              <a:buSzTx/>
              <a:buFontTx/>
              <a:buNone/>
              <a:tabLst/>
              <a:defRPr sz="2400" b="0" i="0" u="none" strike="noStrike" cap="none" spc="0" baseline="0">
                <a:solidFill>
                  <a:srgbClr val="000000"/>
                </a:solidFill>
                <a:uFillTx/>
                <a:latin typeface="+mn-lt"/>
                <a:ea typeface="+mn-ea"/>
                <a:cs typeface="+mn-cs"/>
                <a:sym typeface="Calibri"/>
              </a:defRPr>
            </a:lvl4pPr>
            <a:lvl5pPr marL="0" marR="0" indent="0" algn="ctr" defTabSz="914400" rtl="0" latinLnBrk="0">
              <a:lnSpc>
                <a:spcPct val="90000"/>
              </a:lnSpc>
              <a:spcBef>
                <a:spcPts val="1000"/>
              </a:spcBef>
              <a:spcAft>
                <a:spcPts val="0"/>
              </a:spcAft>
              <a:buClrTx/>
              <a:buSzTx/>
              <a:buFontTx/>
              <a:buNone/>
              <a:tabLst/>
              <a:defRPr sz="2400" b="0" i="0" u="none" strike="noStrike" cap="none" spc="0" baseline="0">
                <a:solidFill>
                  <a:srgbClr val="000000"/>
                </a:solidFill>
                <a:uFillTx/>
                <a:latin typeface="+mn-lt"/>
                <a:ea typeface="+mn-ea"/>
                <a:cs typeface="+mn-cs"/>
                <a:sym typeface="Calibri"/>
              </a:defRPr>
            </a:lvl5pPr>
            <a:lvl6pPr marL="26416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9pPr>
          </a:lstStyle>
          <a:p>
            <a:pPr marL="285750" indent="-285750" algn="l">
              <a:lnSpc>
                <a:spcPct val="120000"/>
              </a:lnSpc>
              <a:buSzPct val="100000"/>
              <a:buFont typeface="Arial" panose="020B0604020202020204" pitchFamily="34" charset="0"/>
              <a:buChar char="•"/>
              <a:defRPr sz="1600"/>
            </a:pPr>
            <a:r>
              <a:rPr lang="en-US" sz="1800" dirty="0"/>
              <a:t>The PTSA offers many programs and social events such as: Reflections, musicals, 6th Grade social events, 7th Grade Carnival, 8th Grade Promotion Party, Maker’s Market, Glow Dance Party, Beach Dance Party, Lunar New Year Celebration, and more.</a:t>
            </a:r>
          </a:p>
          <a:p>
            <a:pPr marL="285750" indent="-285750" algn="l">
              <a:lnSpc>
                <a:spcPct val="120000"/>
              </a:lnSpc>
              <a:buSzPct val="100000"/>
              <a:buFont typeface="Arial" panose="020B0604020202020204" pitchFamily="34" charset="0"/>
              <a:buChar char="•"/>
              <a:defRPr sz="1600"/>
            </a:pPr>
            <a:r>
              <a:rPr lang="en-US" sz="1800" dirty="0"/>
              <a:t>PTSA programs and social events are open to all Tyee students. </a:t>
            </a:r>
          </a:p>
          <a:p>
            <a:pPr marL="285750" indent="-285750" algn="l">
              <a:lnSpc>
                <a:spcPct val="120000"/>
              </a:lnSpc>
              <a:buSzPct val="100000"/>
              <a:buFont typeface="Arial" panose="020B0604020202020204" pitchFamily="34" charset="0"/>
              <a:buChar char="•"/>
              <a:defRPr sz="1600"/>
            </a:pPr>
            <a:r>
              <a:rPr lang="en-US" sz="1800" dirty="0"/>
              <a:t>To register your students for events:</a:t>
            </a:r>
          </a:p>
          <a:p>
            <a:pPr algn="l">
              <a:lnSpc>
                <a:spcPct val="120000"/>
              </a:lnSpc>
              <a:buSzPct val="100000"/>
              <a:defRPr sz="1600"/>
            </a:pPr>
            <a:r>
              <a:rPr lang="en-US" sz="1800" dirty="0"/>
              <a:t>	- Create a Tyee PTSA account: Visit </a:t>
            </a:r>
            <a:r>
              <a:rPr lang="en-US" sz="1800" u="sng" dirty="0">
                <a:solidFill>
                  <a:srgbClr val="0000FF"/>
                </a:solidFill>
                <a:uFill>
                  <a:solidFill>
                    <a:srgbClr val="0000FF"/>
                  </a:solidFill>
                </a:uFill>
                <a:hlinkClick r:id="rId3"/>
              </a:rPr>
              <a:t>Tyee PTSA Website</a:t>
            </a:r>
            <a:r>
              <a:rPr lang="en-US" sz="1800" dirty="0"/>
              <a:t> and add your student’s information. If you 	already have an account, please update your student grade in your account.</a:t>
            </a:r>
          </a:p>
          <a:p>
            <a:pPr algn="l">
              <a:lnSpc>
                <a:spcPct val="120000"/>
              </a:lnSpc>
              <a:buSzPct val="100000"/>
              <a:defRPr sz="1600"/>
            </a:pPr>
            <a:r>
              <a:rPr lang="en-US" sz="1800" dirty="0"/>
              <a:t>	- Any question or have trouble logging in, please email </a:t>
            </a:r>
            <a:r>
              <a:rPr lang="en-US" sz="1800" u="sng" dirty="0">
                <a:solidFill>
                  <a:srgbClr val="0000FF"/>
                </a:solidFill>
                <a:uFill>
                  <a:solidFill>
                    <a:srgbClr val="0000FF"/>
                  </a:solidFill>
                </a:uFill>
                <a:hlinkClick r:id="rId4"/>
              </a:rPr>
              <a:t>tyeetimes@tyeeptsa.org</a:t>
            </a:r>
            <a:r>
              <a:rPr lang="en-US" sz="1800" dirty="0"/>
              <a:t>.</a:t>
            </a:r>
          </a:p>
          <a:p>
            <a:pPr marL="285750" indent="-285750" algn="l">
              <a:lnSpc>
                <a:spcPct val="120000"/>
              </a:lnSpc>
              <a:buSzPct val="100000"/>
              <a:buFont typeface="Arial" panose="020B0604020202020204" pitchFamily="34" charset="0"/>
              <a:buChar char="•"/>
              <a:defRPr sz="1600"/>
            </a:pPr>
            <a:r>
              <a:rPr lang="en-US" sz="1800" dirty="0"/>
              <a:t>Stay informed by checking the Tyee Times regularly as all event dates, times, and registration details will be announced here.</a:t>
            </a:r>
          </a:p>
          <a:p>
            <a:pPr marL="285750" indent="-285750" algn="l">
              <a:lnSpc>
                <a:spcPct val="120000"/>
              </a:lnSpc>
              <a:buSzPct val="100000"/>
              <a:buFont typeface="Arial" panose="020B0604020202020204" pitchFamily="34" charset="0"/>
              <a:buChar char="•"/>
              <a:defRPr sz="1600"/>
            </a:pPr>
            <a:r>
              <a:rPr lang="en-US" sz="1800" dirty="0"/>
              <a:t>Register your student events: Register your student before the event deadline. </a:t>
            </a: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2" name="officeArt object" descr="officeArt object"/>
          <p:cNvPicPr>
            <a:picLocks noChangeAspect="1"/>
          </p:cNvPicPr>
          <p:nvPr/>
        </p:nvPicPr>
        <p:blipFill>
          <a:blip r:embed="rId2"/>
          <a:stretch>
            <a:fillRect/>
          </a:stretch>
        </p:blipFill>
        <p:spPr>
          <a:xfrm>
            <a:off x="8890000" y="281590"/>
            <a:ext cx="2540000" cy="1524001"/>
          </a:xfrm>
          <a:prstGeom prst="rect">
            <a:avLst/>
          </a:prstGeom>
          <a:ln w="12700">
            <a:miter lim="400000"/>
          </a:ln>
        </p:spPr>
      </p:pic>
      <p:sp>
        <p:nvSpPr>
          <p:cNvPr id="153" name="Volunteers Needed"/>
          <p:cNvSpPr txBox="1"/>
          <p:nvPr/>
        </p:nvSpPr>
        <p:spPr>
          <a:xfrm>
            <a:off x="483034" y="2732646"/>
            <a:ext cx="11432717" cy="36804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marL="160420" indent="-160420">
              <a:lnSpc>
                <a:spcPct val="120000"/>
              </a:lnSpc>
              <a:spcBef>
                <a:spcPts val="1000"/>
              </a:spcBef>
              <a:buSzPct val="100000"/>
              <a:buChar char="•"/>
              <a:defRPr sz="1600"/>
            </a:pPr>
            <a:endParaRPr dirty="0"/>
          </a:p>
        </p:txBody>
      </p:sp>
      <p:sp>
        <p:nvSpPr>
          <p:cNvPr id="154" name="Volunteers Needed"/>
          <p:cNvSpPr txBox="1"/>
          <p:nvPr/>
        </p:nvSpPr>
        <p:spPr>
          <a:xfrm>
            <a:off x="762000" y="775826"/>
            <a:ext cx="3384897" cy="5355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8" tIns="45718" rIns="45718" bIns="45718">
            <a:spAutoFit/>
          </a:bodyPr>
          <a:lstStyle>
            <a:lvl1pPr>
              <a:lnSpc>
                <a:spcPct val="90000"/>
              </a:lnSpc>
              <a:defRPr sz="3200">
                <a:solidFill>
                  <a:srgbClr val="7A0000"/>
                </a:solidFill>
              </a:defRPr>
            </a:lvl1pPr>
          </a:lstStyle>
          <a:p>
            <a:r>
              <a:rPr b="1" dirty="0"/>
              <a:t>Volunteers Needed</a:t>
            </a:r>
          </a:p>
        </p:txBody>
      </p:sp>
      <p:sp>
        <p:nvSpPr>
          <p:cNvPr id="4" name="Please visit Transportation -Tyee Middle School for bus routes…">
            <a:extLst>
              <a:ext uri="{FF2B5EF4-FFF2-40B4-BE49-F238E27FC236}">
                <a16:creationId xmlns:a16="http://schemas.microsoft.com/office/drawing/2014/main" id="{38316B78-17D3-CDF5-47EA-9D27F0B55D94}"/>
              </a:ext>
            </a:extLst>
          </p:cNvPr>
          <p:cNvSpPr txBox="1">
            <a:spLocks noGrp="1"/>
          </p:cNvSpPr>
          <p:nvPr/>
        </p:nvSpPr>
        <p:spPr>
          <a:xfrm>
            <a:off x="762001" y="1805591"/>
            <a:ext cx="10430256" cy="567337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xmlns:lc="http://schemas.openxmlformats.org/drawingml/2006/lockedCanvas" val="1"/>
            </a:ext>
          </a:extLst>
        </p:spPr>
        <p:txBody>
          <a:bodyPr lIns="45718" tIns="45718" rIns="45718" bIns="45718">
            <a:noAutofit/>
          </a:bodyPr>
          <a:lstStyle>
            <a:lvl1pPr marL="0" marR="0" indent="0" algn="ctr" defTabSz="914400" rtl="0" latinLnBrk="0">
              <a:lnSpc>
                <a:spcPct val="90000"/>
              </a:lnSpc>
              <a:spcBef>
                <a:spcPts val="1000"/>
              </a:spcBef>
              <a:spcAft>
                <a:spcPts val="0"/>
              </a:spcAft>
              <a:buClrTx/>
              <a:buSzTx/>
              <a:buFontTx/>
              <a:buNone/>
              <a:tabLst/>
              <a:defRPr sz="2400" b="0" i="0" u="none" strike="noStrike" cap="none" spc="0" baseline="0">
                <a:solidFill>
                  <a:srgbClr val="000000"/>
                </a:solidFill>
                <a:uFillTx/>
                <a:latin typeface="+mn-lt"/>
                <a:ea typeface="+mn-ea"/>
                <a:cs typeface="+mn-cs"/>
                <a:sym typeface="Calibri"/>
              </a:defRPr>
            </a:lvl1pPr>
            <a:lvl2pPr marL="0" marR="0" indent="0" algn="ctr" defTabSz="914400" rtl="0" latinLnBrk="0">
              <a:lnSpc>
                <a:spcPct val="90000"/>
              </a:lnSpc>
              <a:spcBef>
                <a:spcPts val="1000"/>
              </a:spcBef>
              <a:spcAft>
                <a:spcPts val="0"/>
              </a:spcAft>
              <a:buClrTx/>
              <a:buSzTx/>
              <a:buFontTx/>
              <a:buNone/>
              <a:tabLst/>
              <a:defRPr sz="2400" b="0" i="0" u="none" strike="noStrike" cap="none" spc="0" baseline="0">
                <a:solidFill>
                  <a:srgbClr val="000000"/>
                </a:solidFill>
                <a:uFillTx/>
                <a:latin typeface="+mn-lt"/>
                <a:ea typeface="+mn-ea"/>
                <a:cs typeface="+mn-cs"/>
                <a:sym typeface="Calibri"/>
              </a:defRPr>
            </a:lvl2pPr>
            <a:lvl3pPr marL="0" marR="0" indent="0" algn="ctr" defTabSz="914400" rtl="0" latinLnBrk="0">
              <a:lnSpc>
                <a:spcPct val="90000"/>
              </a:lnSpc>
              <a:spcBef>
                <a:spcPts val="1000"/>
              </a:spcBef>
              <a:spcAft>
                <a:spcPts val="0"/>
              </a:spcAft>
              <a:buClrTx/>
              <a:buSzTx/>
              <a:buFontTx/>
              <a:buNone/>
              <a:tabLst/>
              <a:defRPr sz="2400" b="0" i="0" u="none" strike="noStrike" cap="none" spc="0" baseline="0">
                <a:solidFill>
                  <a:srgbClr val="000000"/>
                </a:solidFill>
                <a:uFillTx/>
                <a:latin typeface="+mn-lt"/>
                <a:ea typeface="+mn-ea"/>
                <a:cs typeface="+mn-cs"/>
                <a:sym typeface="Calibri"/>
              </a:defRPr>
            </a:lvl3pPr>
            <a:lvl4pPr marL="0" marR="0" indent="0" algn="ctr" defTabSz="914400" rtl="0" latinLnBrk="0">
              <a:lnSpc>
                <a:spcPct val="90000"/>
              </a:lnSpc>
              <a:spcBef>
                <a:spcPts val="1000"/>
              </a:spcBef>
              <a:spcAft>
                <a:spcPts val="0"/>
              </a:spcAft>
              <a:buClrTx/>
              <a:buSzTx/>
              <a:buFontTx/>
              <a:buNone/>
              <a:tabLst/>
              <a:defRPr sz="2400" b="0" i="0" u="none" strike="noStrike" cap="none" spc="0" baseline="0">
                <a:solidFill>
                  <a:srgbClr val="000000"/>
                </a:solidFill>
                <a:uFillTx/>
                <a:latin typeface="+mn-lt"/>
                <a:ea typeface="+mn-ea"/>
                <a:cs typeface="+mn-cs"/>
                <a:sym typeface="Calibri"/>
              </a:defRPr>
            </a:lvl4pPr>
            <a:lvl5pPr marL="0" marR="0" indent="0" algn="ctr" defTabSz="914400" rtl="0" latinLnBrk="0">
              <a:lnSpc>
                <a:spcPct val="90000"/>
              </a:lnSpc>
              <a:spcBef>
                <a:spcPts val="1000"/>
              </a:spcBef>
              <a:spcAft>
                <a:spcPts val="0"/>
              </a:spcAft>
              <a:buClrTx/>
              <a:buSzTx/>
              <a:buFontTx/>
              <a:buNone/>
              <a:tabLst/>
              <a:defRPr sz="2400" b="0" i="0" u="none" strike="noStrike" cap="none" spc="0" baseline="0">
                <a:solidFill>
                  <a:srgbClr val="000000"/>
                </a:solidFill>
                <a:uFillTx/>
                <a:latin typeface="+mn-lt"/>
                <a:ea typeface="+mn-ea"/>
                <a:cs typeface="+mn-cs"/>
                <a:sym typeface="Calibri"/>
              </a:defRPr>
            </a:lvl5pPr>
            <a:lvl6pPr marL="26416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9pPr>
          </a:lstStyle>
          <a:p>
            <a:pPr marL="285750" indent="-285750" algn="l">
              <a:lnSpc>
                <a:spcPct val="120000"/>
              </a:lnSpc>
              <a:buSzPct val="100000"/>
              <a:buFont typeface="Arial" panose="020B0604020202020204" pitchFamily="34" charset="0"/>
              <a:buChar char="•"/>
              <a:defRPr sz="1600"/>
            </a:pPr>
            <a:r>
              <a:rPr lang="en-US" sz="1800" dirty="0"/>
              <a:t>Our student programs and social events are not possible without volunteers. Please consider volunteering for one or more programs or social events. Volunteering is a great way to stay connected with your student and school!</a:t>
            </a:r>
          </a:p>
          <a:p>
            <a:pPr marL="285750" indent="-285750" algn="l">
              <a:lnSpc>
                <a:spcPct val="120000"/>
              </a:lnSpc>
              <a:buSzPct val="100000"/>
              <a:buFont typeface="Arial" panose="020B0604020202020204" pitchFamily="34" charset="0"/>
              <a:buChar char="•"/>
              <a:defRPr sz="1600"/>
            </a:pPr>
            <a:r>
              <a:rPr lang="en-US" sz="1800" dirty="0"/>
              <a:t>To Volunteer: Please fill out the </a:t>
            </a:r>
            <a:r>
              <a:rPr lang="en-US" sz="1800" u="sng" dirty="0">
                <a:solidFill>
                  <a:srgbClr val="0000FF"/>
                </a:solidFill>
                <a:uFill>
                  <a:solidFill>
                    <a:srgbClr val="0000FF"/>
                  </a:solidFill>
                </a:uFill>
                <a:hlinkClick r:id="rId3"/>
              </a:rPr>
              <a:t>Tyee PTSA Volunteer Interest Form</a:t>
            </a:r>
            <a:r>
              <a:rPr lang="en-US" sz="1800" dirty="0"/>
              <a:t>. </a:t>
            </a:r>
          </a:p>
          <a:p>
            <a:pPr marL="285750" indent="-285750" algn="l">
              <a:lnSpc>
                <a:spcPct val="120000"/>
              </a:lnSpc>
              <a:buSzPct val="100000"/>
              <a:buFont typeface="Arial" panose="020B0604020202020204" pitchFamily="34" charset="0"/>
              <a:buChar char="•"/>
              <a:defRPr sz="1600"/>
            </a:pPr>
            <a:r>
              <a:rPr lang="en-US" sz="1800" dirty="0"/>
              <a:t>Students learn best in safe, secure, and stable environments. All adult volunteers in the District are </a:t>
            </a:r>
            <a:r>
              <a:rPr lang="en-US" sz="1800" b="1" dirty="0">
                <a:solidFill>
                  <a:srgbClr val="C00000"/>
                </a:solidFill>
              </a:rPr>
              <a:t>required to complete a background check</a:t>
            </a:r>
            <a:r>
              <a:rPr lang="en-US" sz="1800" dirty="0"/>
              <a:t> through </a:t>
            </a:r>
            <a:r>
              <a:rPr lang="en-US" sz="1800" u="sng" dirty="0">
                <a:solidFill>
                  <a:srgbClr val="0000FF"/>
                </a:solidFill>
                <a:uFill>
                  <a:solidFill>
                    <a:srgbClr val="0000FF"/>
                  </a:solidFill>
                </a:uFill>
                <a:hlinkClick r:id="rId4"/>
              </a:rPr>
              <a:t>Sterling Volunteers</a:t>
            </a:r>
            <a:r>
              <a:rPr lang="en-US" sz="1800" dirty="0"/>
              <a:t>. All volunteers must complete a background check every third year. A reminder email will be sent one month prior to the expiration date.</a:t>
            </a:r>
          </a:p>
          <a:p>
            <a:pPr marL="285750" indent="-285750" algn="l">
              <a:lnSpc>
                <a:spcPct val="120000"/>
              </a:lnSpc>
              <a:buSzPct val="100000"/>
              <a:buFont typeface="Arial" panose="020B0604020202020204" pitchFamily="34" charset="0"/>
              <a:buChar char="•"/>
              <a:defRPr sz="1600"/>
            </a:pPr>
            <a:r>
              <a:rPr lang="en-US" sz="1800" dirty="0"/>
              <a:t>Please remember to check if your company (e.g. Microsoft, Boeing) matches employee volunteering time. This helps maximize your time spent volunteering with a financial gift from your employer!</a:t>
            </a:r>
          </a:p>
          <a:p>
            <a:pPr marL="285750" indent="-285750" algn="l">
              <a:lnSpc>
                <a:spcPct val="120000"/>
              </a:lnSpc>
              <a:buSzPct val="100000"/>
              <a:buFont typeface="Arial" panose="020B0604020202020204" pitchFamily="34" charset="0"/>
              <a:buChar char="•"/>
              <a:defRPr sz="1600"/>
            </a:pPr>
            <a:r>
              <a:rPr lang="en-US" sz="1800" dirty="0"/>
              <a:t>Thank you for considering volunteering with us, and we look forward to your involvement in enhancing the educational experience of our students.</a:t>
            </a: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6" name="officeArt object" descr="officeArt object"/>
          <p:cNvPicPr>
            <a:picLocks noChangeAspect="1"/>
          </p:cNvPicPr>
          <p:nvPr/>
        </p:nvPicPr>
        <p:blipFill>
          <a:blip r:embed="rId2"/>
          <a:stretch>
            <a:fillRect/>
          </a:stretch>
        </p:blipFill>
        <p:spPr>
          <a:xfrm>
            <a:off x="8890000" y="281590"/>
            <a:ext cx="2540000" cy="1524001"/>
          </a:xfrm>
          <a:prstGeom prst="rect">
            <a:avLst/>
          </a:prstGeom>
          <a:ln w="12700">
            <a:miter lim="400000"/>
          </a:ln>
        </p:spPr>
      </p:pic>
      <p:sp>
        <p:nvSpPr>
          <p:cNvPr id="157" name="Pay Fees &amp; School Lunch"/>
          <p:cNvSpPr txBox="1"/>
          <p:nvPr/>
        </p:nvSpPr>
        <p:spPr>
          <a:xfrm>
            <a:off x="521739" y="2643238"/>
            <a:ext cx="11432716" cy="36804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marL="160420" indent="-160420">
              <a:lnSpc>
                <a:spcPct val="120000"/>
              </a:lnSpc>
              <a:spcBef>
                <a:spcPts val="1000"/>
              </a:spcBef>
              <a:buSzPct val="100000"/>
              <a:buChar char="•"/>
              <a:defRPr sz="1600"/>
            </a:pPr>
            <a:endParaRPr dirty="0"/>
          </a:p>
        </p:txBody>
      </p:sp>
      <p:sp>
        <p:nvSpPr>
          <p:cNvPr id="158" name="Purchase Tyee Spiritwear"/>
          <p:cNvSpPr txBox="1"/>
          <p:nvPr/>
        </p:nvSpPr>
        <p:spPr>
          <a:xfrm>
            <a:off x="762000" y="750221"/>
            <a:ext cx="4401201" cy="5355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8" tIns="45718" rIns="45718" bIns="45718">
            <a:spAutoFit/>
          </a:bodyPr>
          <a:lstStyle>
            <a:lvl1pPr>
              <a:lnSpc>
                <a:spcPct val="90000"/>
              </a:lnSpc>
              <a:defRPr sz="3200">
                <a:solidFill>
                  <a:srgbClr val="7A0000"/>
                </a:solidFill>
              </a:defRPr>
            </a:lvl1pPr>
          </a:lstStyle>
          <a:p>
            <a:r>
              <a:rPr b="1" dirty="0"/>
              <a:t>Purchase Tyee Spiritwear</a:t>
            </a:r>
          </a:p>
        </p:txBody>
      </p:sp>
      <p:sp>
        <p:nvSpPr>
          <p:cNvPr id="4" name="Please visit Transportation -Tyee Middle School for bus routes…">
            <a:extLst>
              <a:ext uri="{FF2B5EF4-FFF2-40B4-BE49-F238E27FC236}">
                <a16:creationId xmlns:a16="http://schemas.microsoft.com/office/drawing/2014/main" id="{C59BBF8E-4951-686A-1B5A-E888E09C116D}"/>
              </a:ext>
            </a:extLst>
          </p:cNvPr>
          <p:cNvSpPr txBox="1">
            <a:spLocks noGrp="1"/>
          </p:cNvSpPr>
          <p:nvPr/>
        </p:nvSpPr>
        <p:spPr>
          <a:xfrm>
            <a:off x="762001" y="1805591"/>
            <a:ext cx="9817607" cy="567337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xmlns:lc="http://schemas.openxmlformats.org/drawingml/2006/lockedCanvas" val="1"/>
            </a:ext>
          </a:extLst>
        </p:spPr>
        <p:txBody>
          <a:bodyPr lIns="45718" tIns="45718" rIns="45718" bIns="45718">
            <a:noAutofit/>
          </a:bodyPr>
          <a:lstStyle>
            <a:lvl1pPr marL="0" marR="0" indent="0" algn="ctr" defTabSz="914400" rtl="0" latinLnBrk="0">
              <a:lnSpc>
                <a:spcPct val="90000"/>
              </a:lnSpc>
              <a:spcBef>
                <a:spcPts val="1000"/>
              </a:spcBef>
              <a:spcAft>
                <a:spcPts val="0"/>
              </a:spcAft>
              <a:buClrTx/>
              <a:buSzTx/>
              <a:buFontTx/>
              <a:buNone/>
              <a:tabLst/>
              <a:defRPr sz="2400" b="0" i="0" u="none" strike="noStrike" cap="none" spc="0" baseline="0">
                <a:solidFill>
                  <a:srgbClr val="000000"/>
                </a:solidFill>
                <a:uFillTx/>
                <a:latin typeface="+mn-lt"/>
                <a:ea typeface="+mn-ea"/>
                <a:cs typeface="+mn-cs"/>
                <a:sym typeface="Calibri"/>
              </a:defRPr>
            </a:lvl1pPr>
            <a:lvl2pPr marL="0" marR="0" indent="0" algn="ctr" defTabSz="914400" rtl="0" latinLnBrk="0">
              <a:lnSpc>
                <a:spcPct val="90000"/>
              </a:lnSpc>
              <a:spcBef>
                <a:spcPts val="1000"/>
              </a:spcBef>
              <a:spcAft>
                <a:spcPts val="0"/>
              </a:spcAft>
              <a:buClrTx/>
              <a:buSzTx/>
              <a:buFontTx/>
              <a:buNone/>
              <a:tabLst/>
              <a:defRPr sz="2400" b="0" i="0" u="none" strike="noStrike" cap="none" spc="0" baseline="0">
                <a:solidFill>
                  <a:srgbClr val="000000"/>
                </a:solidFill>
                <a:uFillTx/>
                <a:latin typeface="+mn-lt"/>
                <a:ea typeface="+mn-ea"/>
                <a:cs typeface="+mn-cs"/>
                <a:sym typeface="Calibri"/>
              </a:defRPr>
            </a:lvl2pPr>
            <a:lvl3pPr marL="0" marR="0" indent="0" algn="ctr" defTabSz="914400" rtl="0" latinLnBrk="0">
              <a:lnSpc>
                <a:spcPct val="90000"/>
              </a:lnSpc>
              <a:spcBef>
                <a:spcPts val="1000"/>
              </a:spcBef>
              <a:spcAft>
                <a:spcPts val="0"/>
              </a:spcAft>
              <a:buClrTx/>
              <a:buSzTx/>
              <a:buFontTx/>
              <a:buNone/>
              <a:tabLst/>
              <a:defRPr sz="2400" b="0" i="0" u="none" strike="noStrike" cap="none" spc="0" baseline="0">
                <a:solidFill>
                  <a:srgbClr val="000000"/>
                </a:solidFill>
                <a:uFillTx/>
                <a:latin typeface="+mn-lt"/>
                <a:ea typeface="+mn-ea"/>
                <a:cs typeface="+mn-cs"/>
                <a:sym typeface="Calibri"/>
              </a:defRPr>
            </a:lvl3pPr>
            <a:lvl4pPr marL="0" marR="0" indent="0" algn="ctr" defTabSz="914400" rtl="0" latinLnBrk="0">
              <a:lnSpc>
                <a:spcPct val="90000"/>
              </a:lnSpc>
              <a:spcBef>
                <a:spcPts val="1000"/>
              </a:spcBef>
              <a:spcAft>
                <a:spcPts val="0"/>
              </a:spcAft>
              <a:buClrTx/>
              <a:buSzTx/>
              <a:buFontTx/>
              <a:buNone/>
              <a:tabLst/>
              <a:defRPr sz="2400" b="0" i="0" u="none" strike="noStrike" cap="none" spc="0" baseline="0">
                <a:solidFill>
                  <a:srgbClr val="000000"/>
                </a:solidFill>
                <a:uFillTx/>
                <a:latin typeface="+mn-lt"/>
                <a:ea typeface="+mn-ea"/>
                <a:cs typeface="+mn-cs"/>
                <a:sym typeface="Calibri"/>
              </a:defRPr>
            </a:lvl4pPr>
            <a:lvl5pPr marL="0" marR="0" indent="0" algn="ctr" defTabSz="914400" rtl="0" latinLnBrk="0">
              <a:lnSpc>
                <a:spcPct val="90000"/>
              </a:lnSpc>
              <a:spcBef>
                <a:spcPts val="1000"/>
              </a:spcBef>
              <a:spcAft>
                <a:spcPts val="0"/>
              </a:spcAft>
              <a:buClrTx/>
              <a:buSzTx/>
              <a:buFontTx/>
              <a:buNone/>
              <a:tabLst/>
              <a:defRPr sz="2400" b="0" i="0" u="none" strike="noStrike" cap="none" spc="0" baseline="0">
                <a:solidFill>
                  <a:srgbClr val="000000"/>
                </a:solidFill>
                <a:uFillTx/>
                <a:latin typeface="+mn-lt"/>
                <a:ea typeface="+mn-ea"/>
                <a:cs typeface="+mn-cs"/>
                <a:sym typeface="Calibri"/>
              </a:defRPr>
            </a:lvl5pPr>
            <a:lvl6pPr marL="26416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9pPr>
          </a:lstStyle>
          <a:p>
            <a:pPr marL="285750" indent="-285750" algn="l">
              <a:lnSpc>
                <a:spcPct val="120000"/>
              </a:lnSpc>
              <a:buSzPct val="100000"/>
              <a:buFont typeface="Arial" panose="020B0604020202020204" pitchFamily="34" charset="0"/>
              <a:buChar char="•"/>
              <a:defRPr sz="1600"/>
            </a:pPr>
            <a:r>
              <a:rPr lang="en-US" sz="1800" dirty="0"/>
              <a:t>Tyee Spiritwear can be ordered through </a:t>
            </a:r>
            <a:r>
              <a:rPr lang="en-US" sz="1800" u="sng" dirty="0">
                <a:solidFill>
                  <a:srgbClr val="0000FF"/>
                </a:solidFill>
                <a:uFill>
                  <a:solidFill>
                    <a:srgbClr val="0000FF"/>
                  </a:solidFill>
                </a:uFill>
                <a:hlinkClick r:id="rId3"/>
              </a:rPr>
              <a:t>Tyee PTSA Website</a:t>
            </a:r>
            <a:r>
              <a:rPr lang="en-US" sz="1800" dirty="0"/>
              <a:t>. </a:t>
            </a:r>
          </a:p>
          <a:p>
            <a:pPr marL="285750" indent="-285750" algn="l">
              <a:lnSpc>
                <a:spcPct val="120000"/>
              </a:lnSpc>
              <a:buSzPct val="100000"/>
              <a:buFont typeface="Arial" panose="020B0604020202020204" pitchFamily="34" charset="0"/>
              <a:buChar char="•"/>
              <a:defRPr sz="1600"/>
            </a:pPr>
            <a:r>
              <a:rPr lang="en-US" sz="1800" dirty="0"/>
              <a:t>The spirit wear order window opens twice during the school year: first in September and again in January. Log into your Tyee PTSA account to order spirit wear for your students.</a:t>
            </a:r>
          </a:p>
          <a:p>
            <a:pPr marL="285750" indent="-285750" algn="l">
              <a:lnSpc>
                <a:spcPct val="120000"/>
              </a:lnSpc>
              <a:buSzPct val="100000"/>
              <a:buFont typeface="Arial" panose="020B0604020202020204" pitchFamily="34" charset="0"/>
              <a:buChar char="•"/>
              <a:defRPr sz="1600"/>
            </a:pPr>
            <a:r>
              <a:rPr lang="en-US" sz="1800" dirty="0"/>
              <a:t>After all pre-orders are placed, we will place an order with our supplier with an estimated 1-2 month turnaround time to be shipped to us. When the ordered items arrive, we will inform you the date for your student to pick up during school lunch time. All items are made to order, and all sales are </a:t>
            </a:r>
            <a:r>
              <a:rPr lang="en-US" sz="1800" u="sng" dirty="0"/>
              <a:t>final</a:t>
            </a:r>
            <a:r>
              <a:rPr lang="en-US" sz="1800" dirty="0"/>
              <a:t>. </a:t>
            </a:r>
            <a:r>
              <a:rPr lang="en-US" sz="1800" dirty="0">
                <a:solidFill>
                  <a:srgbClr val="FF0000"/>
                </a:solidFill>
              </a:rPr>
              <a:t>No refunds or exchanges</a:t>
            </a:r>
            <a:r>
              <a:rPr lang="en-US" sz="1800" dirty="0"/>
              <a:t> are available.</a:t>
            </a:r>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0" name="officeArt object" descr="officeArt object"/>
          <p:cNvPicPr>
            <a:picLocks noChangeAspect="1"/>
          </p:cNvPicPr>
          <p:nvPr/>
        </p:nvPicPr>
        <p:blipFill>
          <a:blip r:embed="rId2"/>
          <a:stretch>
            <a:fillRect/>
          </a:stretch>
        </p:blipFill>
        <p:spPr>
          <a:xfrm>
            <a:off x="8890000" y="281590"/>
            <a:ext cx="2540000" cy="1524001"/>
          </a:xfrm>
          <a:prstGeom prst="rect">
            <a:avLst/>
          </a:prstGeom>
          <a:ln w="12700">
            <a:miter lim="400000"/>
          </a:ln>
        </p:spPr>
      </p:pic>
      <p:sp>
        <p:nvSpPr>
          <p:cNvPr id="161" name="Pay Fees &amp; School Lunch"/>
          <p:cNvSpPr txBox="1"/>
          <p:nvPr/>
        </p:nvSpPr>
        <p:spPr>
          <a:xfrm>
            <a:off x="535001" y="3004258"/>
            <a:ext cx="11432716" cy="36804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marL="160420" indent="-160420">
              <a:lnSpc>
                <a:spcPct val="120000"/>
              </a:lnSpc>
              <a:spcBef>
                <a:spcPts val="1000"/>
              </a:spcBef>
              <a:buSzPct val="100000"/>
              <a:buChar char="•"/>
              <a:defRPr sz="1600"/>
            </a:pPr>
            <a:endParaRPr dirty="0"/>
          </a:p>
        </p:txBody>
      </p:sp>
      <p:sp>
        <p:nvSpPr>
          <p:cNvPr id="162" name="Purchase Students Yearbook"/>
          <p:cNvSpPr txBox="1"/>
          <p:nvPr/>
        </p:nvSpPr>
        <p:spPr>
          <a:xfrm>
            <a:off x="762000" y="775826"/>
            <a:ext cx="5053624" cy="5355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8" tIns="45718" rIns="45718" bIns="45718">
            <a:spAutoFit/>
          </a:bodyPr>
          <a:lstStyle/>
          <a:p>
            <a:pPr>
              <a:lnSpc>
                <a:spcPct val="90000"/>
              </a:lnSpc>
              <a:defRPr sz="3200">
                <a:solidFill>
                  <a:srgbClr val="7A0000"/>
                </a:solidFill>
              </a:defRPr>
            </a:pPr>
            <a:r>
              <a:rPr b="1" dirty="0"/>
              <a:t>Purchase Student Yearbook</a:t>
            </a:r>
            <a:r>
              <a:rPr b="1" dirty="0">
                <a:solidFill>
                  <a:srgbClr val="000000"/>
                </a:solidFill>
              </a:rPr>
              <a:t> </a:t>
            </a:r>
          </a:p>
        </p:txBody>
      </p:sp>
      <p:sp>
        <p:nvSpPr>
          <p:cNvPr id="4" name="Please visit Transportation -Tyee Middle School for bus routes…">
            <a:extLst>
              <a:ext uri="{FF2B5EF4-FFF2-40B4-BE49-F238E27FC236}">
                <a16:creationId xmlns:a16="http://schemas.microsoft.com/office/drawing/2014/main" id="{D093A40F-E4C7-9177-1CC5-632E147677A1}"/>
              </a:ext>
            </a:extLst>
          </p:cNvPr>
          <p:cNvSpPr txBox="1">
            <a:spLocks noGrp="1"/>
          </p:cNvSpPr>
          <p:nvPr/>
        </p:nvSpPr>
        <p:spPr>
          <a:xfrm>
            <a:off x="762001" y="1805591"/>
            <a:ext cx="10430256" cy="567337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xmlns:lc="http://schemas.openxmlformats.org/drawingml/2006/lockedCanvas" val="1"/>
            </a:ext>
          </a:extLst>
        </p:spPr>
        <p:txBody>
          <a:bodyPr lIns="45718" tIns="45718" rIns="45718" bIns="45718">
            <a:noAutofit/>
          </a:bodyPr>
          <a:lstStyle>
            <a:lvl1pPr marL="0" marR="0" indent="0" algn="ctr" defTabSz="914400" rtl="0" latinLnBrk="0">
              <a:lnSpc>
                <a:spcPct val="90000"/>
              </a:lnSpc>
              <a:spcBef>
                <a:spcPts val="1000"/>
              </a:spcBef>
              <a:spcAft>
                <a:spcPts val="0"/>
              </a:spcAft>
              <a:buClrTx/>
              <a:buSzTx/>
              <a:buFontTx/>
              <a:buNone/>
              <a:tabLst/>
              <a:defRPr sz="2400" b="0" i="0" u="none" strike="noStrike" cap="none" spc="0" baseline="0">
                <a:solidFill>
                  <a:srgbClr val="000000"/>
                </a:solidFill>
                <a:uFillTx/>
                <a:latin typeface="+mn-lt"/>
                <a:ea typeface="+mn-ea"/>
                <a:cs typeface="+mn-cs"/>
                <a:sym typeface="Calibri"/>
              </a:defRPr>
            </a:lvl1pPr>
            <a:lvl2pPr marL="0" marR="0" indent="0" algn="ctr" defTabSz="914400" rtl="0" latinLnBrk="0">
              <a:lnSpc>
                <a:spcPct val="90000"/>
              </a:lnSpc>
              <a:spcBef>
                <a:spcPts val="1000"/>
              </a:spcBef>
              <a:spcAft>
                <a:spcPts val="0"/>
              </a:spcAft>
              <a:buClrTx/>
              <a:buSzTx/>
              <a:buFontTx/>
              <a:buNone/>
              <a:tabLst/>
              <a:defRPr sz="2400" b="0" i="0" u="none" strike="noStrike" cap="none" spc="0" baseline="0">
                <a:solidFill>
                  <a:srgbClr val="000000"/>
                </a:solidFill>
                <a:uFillTx/>
                <a:latin typeface="+mn-lt"/>
                <a:ea typeface="+mn-ea"/>
                <a:cs typeface="+mn-cs"/>
                <a:sym typeface="Calibri"/>
              </a:defRPr>
            </a:lvl2pPr>
            <a:lvl3pPr marL="0" marR="0" indent="0" algn="ctr" defTabSz="914400" rtl="0" latinLnBrk="0">
              <a:lnSpc>
                <a:spcPct val="90000"/>
              </a:lnSpc>
              <a:spcBef>
                <a:spcPts val="1000"/>
              </a:spcBef>
              <a:spcAft>
                <a:spcPts val="0"/>
              </a:spcAft>
              <a:buClrTx/>
              <a:buSzTx/>
              <a:buFontTx/>
              <a:buNone/>
              <a:tabLst/>
              <a:defRPr sz="2400" b="0" i="0" u="none" strike="noStrike" cap="none" spc="0" baseline="0">
                <a:solidFill>
                  <a:srgbClr val="000000"/>
                </a:solidFill>
                <a:uFillTx/>
                <a:latin typeface="+mn-lt"/>
                <a:ea typeface="+mn-ea"/>
                <a:cs typeface="+mn-cs"/>
                <a:sym typeface="Calibri"/>
              </a:defRPr>
            </a:lvl3pPr>
            <a:lvl4pPr marL="0" marR="0" indent="0" algn="ctr" defTabSz="914400" rtl="0" latinLnBrk="0">
              <a:lnSpc>
                <a:spcPct val="90000"/>
              </a:lnSpc>
              <a:spcBef>
                <a:spcPts val="1000"/>
              </a:spcBef>
              <a:spcAft>
                <a:spcPts val="0"/>
              </a:spcAft>
              <a:buClrTx/>
              <a:buSzTx/>
              <a:buFontTx/>
              <a:buNone/>
              <a:tabLst/>
              <a:defRPr sz="2400" b="0" i="0" u="none" strike="noStrike" cap="none" spc="0" baseline="0">
                <a:solidFill>
                  <a:srgbClr val="000000"/>
                </a:solidFill>
                <a:uFillTx/>
                <a:latin typeface="+mn-lt"/>
                <a:ea typeface="+mn-ea"/>
                <a:cs typeface="+mn-cs"/>
                <a:sym typeface="Calibri"/>
              </a:defRPr>
            </a:lvl4pPr>
            <a:lvl5pPr marL="0" marR="0" indent="0" algn="ctr" defTabSz="914400" rtl="0" latinLnBrk="0">
              <a:lnSpc>
                <a:spcPct val="90000"/>
              </a:lnSpc>
              <a:spcBef>
                <a:spcPts val="1000"/>
              </a:spcBef>
              <a:spcAft>
                <a:spcPts val="0"/>
              </a:spcAft>
              <a:buClrTx/>
              <a:buSzTx/>
              <a:buFontTx/>
              <a:buNone/>
              <a:tabLst/>
              <a:defRPr sz="2400" b="0" i="0" u="none" strike="noStrike" cap="none" spc="0" baseline="0">
                <a:solidFill>
                  <a:srgbClr val="000000"/>
                </a:solidFill>
                <a:uFillTx/>
                <a:latin typeface="+mn-lt"/>
                <a:ea typeface="+mn-ea"/>
                <a:cs typeface="+mn-cs"/>
                <a:sym typeface="Calibri"/>
              </a:defRPr>
            </a:lvl5pPr>
            <a:lvl6pPr marL="26416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9pPr>
          </a:lstStyle>
          <a:p>
            <a:pPr marL="285750" indent="-285750" algn="l">
              <a:lnSpc>
                <a:spcPct val="120000"/>
              </a:lnSpc>
              <a:buSzPct val="100000"/>
              <a:buFont typeface="Arial" panose="020B0604020202020204" pitchFamily="34" charset="0"/>
              <a:buChar char="•"/>
              <a:defRPr sz="1600"/>
            </a:pPr>
            <a:r>
              <a:rPr lang="en-US" sz="1800" dirty="0"/>
              <a:t>Please order your student yearbook through </a:t>
            </a:r>
            <a:r>
              <a:rPr lang="en-US" sz="1800" u="sng" dirty="0">
                <a:solidFill>
                  <a:srgbClr val="0000FF"/>
                </a:solidFill>
                <a:uFill>
                  <a:solidFill>
                    <a:srgbClr val="0000FF"/>
                  </a:solidFill>
                </a:uFill>
                <a:hlinkClick r:id="rId3"/>
              </a:rPr>
              <a:t>BSD </a:t>
            </a:r>
            <a:r>
              <a:rPr lang="en-US" sz="1800" u="sng" dirty="0" err="1">
                <a:solidFill>
                  <a:srgbClr val="0000FF"/>
                </a:solidFill>
                <a:uFill>
                  <a:solidFill>
                    <a:srgbClr val="0000FF"/>
                  </a:solidFill>
                </a:uFill>
                <a:hlinkClick r:id="rId3"/>
              </a:rPr>
              <a:t>TouchBase</a:t>
            </a:r>
            <a:r>
              <a:rPr lang="en-US" sz="1800" dirty="0"/>
              <a:t>. PTSA will notify you when the yearbook order window is open. </a:t>
            </a:r>
            <a:r>
              <a:rPr lang="en-US" sz="1800" b="1" u="sng" dirty="0">
                <a:solidFill>
                  <a:srgbClr val="FF0000"/>
                </a:solidFill>
              </a:rPr>
              <a:t>DO NOT</a:t>
            </a:r>
            <a:r>
              <a:rPr lang="en-US" sz="1800" b="1" dirty="0"/>
              <a:t> </a:t>
            </a:r>
            <a:r>
              <a:rPr lang="en-US" sz="1800" dirty="0"/>
              <a:t>purchase your student yearbook through the PTSA website. </a:t>
            </a:r>
          </a:p>
          <a:p>
            <a:pPr marL="285750" indent="-285750" algn="l">
              <a:lnSpc>
                <a:spcPct val="120000"/>
              </a:lnSpc>
              <a:buSzPct val="100000"/>
              <a:buFont typeface="Arial" panose="020B0604020202020204" pitchFamily="34" charset="0"/>
              <a:buChar char="•"/>
              <a:defRPr sz="1600"/>
            </a:pPr>
            <a:r>
              <a:rPr lang="en-US" sz="1800" dirty="0"/>
              <a:t>To purchase: Go to BSD online payment system </a:t>
            </a:r>
            <a:r>
              <a:rPr lang="en-US" sz="1800" u="sng" dirty="0" err="1">
                <a:solidFill>
                  <a:srgbClr val="0000FF"/>
                </a:solidFill>
                <a:uFill>
                  <a:solidFill>
                    <a:srgbClr val="0000FF"/>
                  </a:solidFill>
                </a:uFill>
                <a:hlinkClick r:id="rId3"/>
              </a:rPr>
              <a:t>TouchBase</a:t>
            </a:r>
            <a:r>
              <a:rPr lang="en-US" sz="1800" dirty="0"/>
              <a:t> or visit </a:t>
            </a:r>
            <a:r>
              <a:rPr lang="en-US" sz="1800" u="sng" dirty="0">
                <a:solidFill>
                  <a:srgbClr val="0000FF"/>
                </a:solidFill>
                <a:uFill>
                  <a:solidFill>
                    <a:srgbClr val="0000FF"/>
                  </a:solidFill>
                </a:uFill>
                <a:hlinkClick r:id="rId3"/>
              </a:rPr>
              <a:t>BSD payment webpage</a:t>
            </a:r>
            <a:r>
              <a:rPr lang="en-US" sz="1800" dirty="0"/>
              <a:t>. Sign in and click Tyee Middle School. Then Choose “ Shop or Pay of items at my school”. Select Yearbook and add to cart.</a:t>
            </a:r>
          </a:p>
          <a:p>
            <a:pPr marL="285750" indent="-285750" algn="l">
              <a:lnSpc>
                <a:spcPct val="120000"/>
              </a:lnSpc>
              <a:buSzPct val="100000"/>
              <a:buFont typeface="Arial" panose="020B0604020202020204" pitchFamily="34" charset="0"/>
              <a:buChar char="•"/>
              <a:defRPr sz="1600"/>
            </a:pPr>
            <a:r>
              <a:rPr lang="en-US" sz="1800" dirty="0"/>
              <a:t>Please ensure all unpaid fees in your student’s account have been settled to receive their yearbook at the end of school year. </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8" name="officeArt object" descr="officeArt object"/>
          <p:cNvPicPr>
            <a:picLocks noChangeAspect="1"/>
          </p:cNvPicPr>
          <p:nvPr/>
        </p:nvPicPr>
        <p:blipFill>
          <a:blip r:embed="rId2"/>
          <a:stretch>
            <a:fillRect/>
          </a:stretch>
        </p:blipFill>
        <p:spPr>
          <a:xfrm>
            <a:off x="8890000" y="254000"/>
            <a:ext cx="2540000" cy="1535547"/>
          </a:xfrm>
          <a:prstGeom prst="rect">
            <a:avLst/>
          </a:prstGeom>
          <a:ln w="12700">
            <a:miter lim="400000"/>
          </a:ln>
        </p:spPr>
      </p:pic>
      <p:grpSp>
        <p:nvGrpSpPr>
          <p:cNvPr id="101" name="Speech Bubble: Oval 8"/>
          <p:cNvGrpSpPr/>
          <p:nvPr/>
        </p:nvGrpSpPr>
        <p:grpSpPr>
          <a:xfrm>
            <a:off x="6208789" y="4092639"/>
            <a:ext cx="5877709" cy="1640206"/>
            <a:chOff x="725252" y="510859"/>
            <a:chExt cx="5047473" cy="2789179"/>
          </a:xfrm>
        </p:grpSpPr>
        <p:sp>
          <p:nvSpPr>
            <p:cNvPr id="99" name="Shape"/>
            <p:cNvSpPr/>
            <p:nvPr/>
          </p:nvSpPr>
          <p:spPr>
            <a:xfrm>
              <a:off x="725252" y="510859"/>
              <a:ext cx="5047473" cy="2789179"/>
            </a:xfrm>
            <a:custGeom>
              <a:avLst/>
              <a:gdLst/>
              <a:ahLst/>
              <a:cxnLst>
                <a:cxn ang="0">
                  <a:pos x="wd2" y="hd2"/>
                </a:cxn>
                <a:cxn ang="5400000">
                  <a:pos x="wd2" y="hd2"/>
                </a:cxn>
                <a:cxn ang="10800000">
                  <a:pos x="wd2" y="hd2"/>
                </a:cxn>
                <a:cxn ang="16200000">
                  <a:pos x="wd2" y="hd2"/>
                </a:cxn>
              </a:cxnLst>
              <a:rect l="0" t="0" r="r" b="b"/>
              <a:pathLst>
                <a:path w="20077" h="20680" extrusionOk="0">
                  <a:moveTo>
                    <a:pt x="0" y="15036"/>
                  </a:moveTo>
                  <a:cubicBezTo>
                    <a:pt x="382" y="14516"/>
                    <a:pt x="1017" y="14476"/>
                    <a:pt x="1451" y="13794"/>
                  </a:cubicBezTo>
                  <a:cubicBezTo>
                    <a:pt x="1884" y="13113"/>
                    <a:pt x="2635" y="12961"/>
                    <a:pt x="3036" y="12437"/>
                  </a:cubicBezTo>
                  <a:cubicBezTo>
                    <a:pt x="3437" y="11914"/>
                    <a:pt x="4199" y="11795"/>
                    <a:pt x="4487" y="11196"/>
                  </a:cubicBezTo>
                  <a:cubicBezTo>
                    <a:pt x="3763" y="3556"/>
                    <a:pt x="6925" y="993"/>
                    <a:pt x="11203" y="0"/>
                  </a:cubicBezTo>
                  <a:cubicBezTo>
                    <a:pt x="14662" y="40"/>
                    <a:pt x="18098" y="2639"/>
                    <a:pt x="19203" y="7316"/>
                  </a:cubicBezTo>
                  <a:cubicBezTo>
                    <a:pt x="21600" y="12605"/>
                    <a:pt x="18854" y="20356"/>
                    <a:pt x="13586" y="20319"/>
                  </a:cubicBezTo>
                  <a:cubicBezTo>
                    <a:pt x="9725" y="21600"/>
                    <a:pt x="6678" y="19395"/>
                    <a:pt x="5292" y="14971"/>
                  </a:cubicBezTo>
                  <a:cubicBezTo>
                    <a:pt x="4806" y="15178"/>
                    <a:pt x="4453" y="14700"/>
                    <a:pt x="3634" y="14991"/>
                  </a:cubicBezTo>
                  <a:cubicBezTo>
                    <a:pt x="2814" y="15282"/>
                    <a:pt x="2570" y="14884"/>
                    <a:pt x="1870" y="15013"/>
                  </a:cubicBezTo>
                  <a:cubicBezTo>
                    <a:pt x="1170" y="15142"/>
                    <a:pt x="771" y="14843"/>
                    <a:pt x="0" y="15036"/>
                  </a:cubicBezTo>
                  <a:close/>
                </a:path>
              </a:pathLst>
            </a:custGeom>
            <a:noFill/>
            <a:ln w="12700" cap="flat">
              <a:solidFill>
                <a:srgbClr val="1D3053"/>
              </a:solidFill>
              <a:prstDash val="solid"/>
              <a:miter lim="800000"/>
            </a:ln>
            <a:effectLst/>
          </p:spPr>
          <p:txBody>
            <a:bodyPr wrap="square" lIns="45718" tIns="45718" rIns="45718" bIns="45718" numCol="1" anchor="ctr">
              <a:noAutofit/>
            </a:bodyPr>
            <a:lstStyle/>
            <a:p>
              <a:pPr algn="ctr">
                <a:defRPr>
                  <a:ln w="9525" cap="flat">
                    <a:solidFill>
                      <a:srgbClr val="000000"/>
                    </a:solidFill>
                    <a:prstDash val="lgDash"/>
                    <a:round/>
                  </a:ln>
                  <a:solidFill>
                    <a:srgbClr val="FFFFFF"/>
                  </a:solidFill>
                </a:defRPr>
              </a:pPr>
              <a:endParaRPr/>
            </a:p>
          </p:txBody>
        </p:sp>
        <p:sp>
          <p:nvSpPr>
            <p:cNvPr id="100" name="Don’t forget to mention your student’s full name and grade in the email."/>
            <p:cNvSpPr txBox="1"/>
            <p:nvPr/>
          </p:nvSpPr>
          <p:spPr>
            <a:xfrm>
              <a:off x="2000981" y="1372412"/>
              <a:ext cx="3683746" cy="1174840"/>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8" tIns="45718" rIns="45718" bIns="45718" numCol="1" anchor="ctr">
              <a:spAutoFit/>
            </a:bodyPr>
            <a:lstStyle/>
            <a:p>
              <a:pPr algn="ctr">
                <a:defRPr sz="2800">
                  <a:solidFill>
                    <a:schemeClr val="accent1"/>
                  </a:solidFill>
                  <a:effectLst>
                    <a:outerShdw blurRad="38100" dist="25400" dir="5400000" rotWithShape="0">
                      <a:srgbClr val="6E747A">
                        <a:alpha val="43000"/>
                      </a:srgbClr>
                    </a:outerShdw>
                  </a:effectLst>
                  <a:latin typeface="Aptos"/>
                  <a:ea typeface="Aptos"/>
                  <a:cs typeface="Aptos"/>
                  <a:sym typeface="Aptos"/>
                </a:defRPr>
              </a:pPr>
              <a:r>
                <a:rPr dirty="0"/>
                <a:t>Don’t forget to mention your student’s full name and grade</a:t>
              </a:r>
              <a:r>
                <a:rPr lang="en-US" dirty="0"/>
                <a:t>!</a:t>
              </a:r>
              <a:endParaRPr dirty="0"/>
            </a:p>
          </p:txBody>
        </p:sp>
      </p:grpSp>
      <p:sp>
        <p:nvSpPr>
          <p:cNvPr id="102" name="Report an Absence:…"/>
          <p:cNvSpPr txBox="1"/>
          <p:nvPr/>
        </p:nvSpPr>
        <p:spPr>
          <a:xfrm>
            <a:off x="1315466" y="4847478"/>
            <a:ext cx="4893323" cy="134600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8" tIns="45718" rIns="45718" bIns="45718">
            <a:spAutoFit/>
          </a:bodyPr>
          <a:lstStyle/>
          <a:p>
            <a:pPr>
              <a:lnSpc>
                <a:spcPct val="90000"/>
              </a:lnSpc>
              <a:spcBef>
                <a:spcPts val="1000"/>
              </a:spcBef>
              <a:defRPr sz="2400">
                <a:solidFill>
                  <a:srgbClr val="7A0000"/>
                </a:solidFill>
              </a:defRPr>
            </a:pPr>
            <a:r>
              <a:rPr b="1" dirty="0"/>
              <a:t>Report an Absence</a:t>
            </a:r>
            <a:r>
              <a:rPr lang="en-US" b="1" dirty="0"/>
              <a:t> or Early Dismissal</a:t>
            </a:r>
            <a:r>
              <a:rPr b="1" dirty="0"/>
              <a:t>:</a:t>
            </a:r>
            <a:endParaRPr lang="en-US" b="1" dirty="0"/>
          </a:p>
          <a:p>
            <a:pPr>
              <a:lnSpc>
                <a:spcPct val="90000"/>
              </a:lnSpc>
              <a:spcBef>
                <a:spcPts val="1000"/>
              </a:spcBef>
              <a:defRPr sz="2400">
                <a:solidFill>
                  <a:srgbClr val="7A0000"/>
                </a:solidFill>
              </a:defRPr>
            </a:pPr>
            <a:r>
              <a:rPr b="1" dirty="0"/>
              <a:t>Call (425) 456-6809</a:t>
            </a:r>
            <a:endParaRPr lang="en-US" b="1" dirty="0"/>
          </a:p>
          <a:p>
            <a:pPr>
              <a:lnSpc>
                <a:spcPct val="90000"/>
              </a:lnSpc>
              <a:spcBef>
                <a:spcPts val="1000"/>
              </a:spcBef>
              <a:defRPr sz="2400">
                <a:solidFill>
                  <a:srgbClr val="7A0000"/>
                </a:solidFill>
              </a:defRPr>
            </a:pPr>
            <a:r>
              <a:rPr lang="en-US" b="1" dirty="0"/>
              <a:t>tyeeattendance@bsd405.org</a:t>
            </a:r>
            <a:endParaRPr b="1" dirty="0"/>
          </a:p>
        </p:txBody>
      </p:sp>
      <p:sp>
        <p:nvSpPr>
          <p:cNvPr id="103" name="School Office Hour: 8am-3:45pm…"/>
          <p:cNvSpPr txBox="1"/>
          <p:nvPr/>
        </p:nvSpPr>
        <p:spPr>
          <a:xfrm>
            <a:off x="1289663" y="764147"/>
            <a:ext cx="7734264" cy="234115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8" tIns="45718" rIns="45718" bIns="45718">
            <a:spAutoFit/>
          </a:bodyPr>
          <a:lstStyle/>
          <a:p>
            <a:pPr>
              <a:spcBef>
                <a:spcPts val="1000"/>
              </a:spcBef>
              <a:defRPr sz="2400"/>
            </a:pPr>
            <a:r>
              <a:rPr lang="en-US" b="1" dirty="0"/>
              <a:t>School Address:</a:t>
            </a:r>
            <a:r>
              <a:rPr lang="en-US" dirty="0"/>
              <a:t> </a:t>
            </a:r>
          </a:p>
          <a:p>
            <a:pPr>
              <a:spcBef>
                <a:spcPts val="1000"/>
              </a:spcBef>
              <a:defRPr sz="2400"/>
            </a:pPr>
            <a:r>
              <a:rPr lang="en-US" dirty="0"/>
              <a:t>13630 SE Allen Road Bellevue, WA 98006</a:t>
            </a:r>
          </a:p>
          <a:p>
            <a:pPr>
              <a:lnSpc>
                <a:spcPct val="90000"/>
              </a:lnSpc>
              <a:spcBef>
                <a:spcPts val="1000"/>
              </a:spcBef>
              <a:defRPr sz="2400"/>
            </a:pPr>
            <a:r>
              <a:rPr b="1" dirty="0"/>
              <a:t>School Office Hour</a:t>
            </a:r>
            <a:r>
              <a:rPr lang="en-US" b="1" dirty="0"/>
              <a:t>s</a:t>
            </a:r>
            <a:r>
              <a:rPr b="1" dirty="0"/>
              <a:t>:</a:t>
            </a:r>
            <a:r>
              <a:rPr lang="en-US" dirty="0"/>
              <a:t> </a:t>
            </a:r>
          </a:p>
          <a:p>
            <a:pPr>
              <a:lnSpc>
                <a:spcPct val="90000"/>
              </a:lnSpc>
              <a:spcBef>
                <a:spcPts val="1000"/>
              </a:spcBef>
              <a:defRPr sz="2400"/>
            </a:pPr>
            <a:r>
              <a:rPr lang="en-US" dirty="0"/>
              <a:t>M-T-Th-F</a:t>
            </a:r>
            <a:r>
              <a:rPr dirty="0"/>
              <a:t> 8am-3:45pm</a:t>
            </a:r>
            <a:r>
              <a:rPr lang="en-US" dirty="0"/>
              <a:t>, W 8am-3pm</a:t>
            </a:r>
            <a:endParaRPr dirty="0"/>
          </a:p>
          <a:p>
            <a:pPr>
              <a:lnSpc>
                <a:spcPct val="90000"/>
              </a:lnSpc>
              <a:spcBef>
                <a:spcPts val="1000"/>
              </a:spcBef>
              <a:defRPr sz="2400"/>
            </a:pPr>
            <a:r>
              <a:rPr dirty="0"/>
              <a:t>Main Office: (425) 456-6800</a:t>
            </a:r>
          </a:p>
        </p:txBody>
      </p:sp>
      <p:sp>
        <p:nvSpPr>
          <p:cNvPr id="104" name="School Starts and Dismissal:…"/>
          <p:cNvSpPr txBox="1"/>
          <p:nvPr/>
        </p:nvSpPr>
        <p:spPr>
          <a:xfrm>
            <a:off x="1289663" y="3238637"/>
            <a:ext cx="6501135" cy="134600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8" tIns="45718" rIns="45718" bIns="45718">
            <a:spAutoFit/>
          </a:bodyPr>
          <a:lstStyle/>
          <a:p>
            <a:pPr>
              <a:lnSpc>
                <a:spcPct val="90000"/>
              </a:lnSpc>
              <a:spcBef>
                <a:spcPts val="1000"/>
              </a:spcBef>
              <a:defRPr sz="2400">
                <a:solidFill>
                  <a:srgbClr val="7A0000"/>
                </a:solidFill>
              </a:defRPr>
            </a:pPr>
            <a:r>
              <a:rPr lang="en-US" b="1" dirty="0"/>
              <a:t>Bell Schedule:</a:t>
            </a:r>
            <a:endParaRPr b="1" dirty="0"/>
          </a:p>
          <a:p>
            <a:pPr>
              <a:lnSpc>
                <a:spcPct val="90000"/>
              </a:lnSpc>
              <a:spcBef>
                <a:spcPts val="1000"/>
              </a:spcBef>
              <a:defRPr sz="2400"/>
            </a:pPr>
            <a:r>
              <a:rPr dirty="0"/>
              <a:t>M-T-T</a:t>
            </a:r>
            <a:r>
              <a:rPr lang="en-US" dirty="0"/>
              <a:t>h</a:t>
            </a:r>
            <a:r>
              <a:rPr dirty="0"/>
              <a:t>-F: 8:</a:t>
            </a:r>
            <a:r>
              <a:rPr lang="en-US" dirty="0"/>
              <a:t>4</a:t>
            </a:r>
            <a:r>
              <a:rPr dirty="0"/>
              <a:t>0am-3:</a:t>
            </a:r>
            <a:r>
              <a:rPr lang="en-US" dirty="0"/>
              <a:t>3</a:t>
            </a:r>
            <a:r>
              <a:rPr dirty="0"/>
              <a:t>0pm Tutorial 3:</a:t>
            </a:r>
            <a:r>
              <a:rPr lang="en-US" dirty="0"/>
              <a:t>30</a:t>
            </a:r>
            <a:r>
              <a:rPr dirty="0"/>
              <a:t>pm-</a:t>
            </a:r>
            <a:r>
              <a:rPr lang="en-US" dirty="0"/>
              <a:t>4</a:t>
            </a:r>
            <a:r>
              <a:rPr dirty="0"/>
              <a:t>:</a:t>
            </a:r>
            <a:r>
              <a:rPr lang="en-US" dirty="0"/>
              <a:t>00</a:t>
            </a:r>
            <a:r>
              <a:rPr dirty="0"/>
              <a:t>pm</a:t>
            </a:r>
          </a:p>
          <a:p>
            <a:pPr>
              <a:lnSpc>
                <a:spcPct val="90000"/>
              </a:lnSpc>
              <a:spcBef>
                <a:spcPts val="1000"/>
              </a:spcBef>
              <a:defRPr sz="2400"/>
            </a:pPr>
            <a:r>
              <a:rPr dirty="0"/>
              <a:t>W: 8:</a:t>
            </a:r>
            <a:r>
              <a:rPr lang="en-US" dirty="0"/>
              <a:t>4</a:t>
            </a:r>
            <a:r>
              <a:rPr dirty="0"/>
              <a:t>0am- 2:</a:t>
            </a:r>
            <a:r>
              <a:rPr lang="en-US" dirty="0"/>
              <a:t>2</a:t>
            </a:r>
            <a:r>
              <a:rPr dirty="0"/>
              <a:t>0pm No tutorial</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Tyee Middle School Staff Directory"/>
          <p:cNvSpPr txBox="1">
            <a:spLocks noGrp="1"/>
          </p:cNvSpPr>
          <p:nvPr>
            <p:ph type="ctrTitle"/>
          </p:nvPr>
        </p:nvSpPr>
        <p:spPr>
          <a:xfrm>
            <a:off x="658419" y="450719"/>
            <a:ext cx="8370352" cy="755067"/>
          </a:xfrm>
          <a:prstGeom prst="rect">
            <a:avLst/>
          </a:prstGeom>
        </p:spPr>
        <p:txBody>
          <a:bodyPr/>
          <a:lstStyle>
            <a:lvl1pPr algn="l">
              <a:defRPr sz="3200">
                <a:solidFill>
                  <a:srgbClr val="7A0000"/>
                </a:solidFill>
              </a:defRPr>
            </a:lvl1pPr>
          </a:lstStyle>
          <a:p>
            <a:r>
              <a:rPr b="1" dirty="0"/>
              <a:t>Tyee Middle School Staff Directory</a:t>
            </a:r>
          </a:p>
        </p:txBody>
      </p:sp>
      <p:sp>
        <p:nvSpPr>
          <p:cNvPr id="107" name="Principal:  Danielle Virata viratad@bsd405.org…"/>
          <p:cNvSpPr txBox="1">
            <a:spLocks noGrp="1"/>
          </p:cNvSpPr>
          <p:nvPr>
            <p:ph type="subTitle" idx="1"/>
          </p:nvPr>
        </p:nvSpPr>
        <p:spPr>
          <a:xfrm>
            <a:off x="658419" y="1805591"/>
            <a:ext cx="10351900" cy="3255752"/>
          </a:xfrm>
          <a:prstGeom prst="rect">
            <a:avLst/>
          </a:prstGeom>
        </p:spPr>
        <p:txBody>
          <a:bodyPr>
            <a:noAutofit/>
          </a:bodyPr>
          <a:lstStyle/>
          <a:p>
            <a:pPr algn="l" defTabSz="457200">
              <a:spcBef>
                <a:spcPts val="500"/>
              </a:spcBef>
              <a:defRPr sz="1600"/>
            </a:pPr>
            <a:r>
              <a:rPr sz="1800" b="1" dirty="0"/>
              <a:t>Principal:</a:t>
            </a:r>
            <a:r>
              <a:rPr sz="1800" dirty="0"/>
              <a:t>  Danielle Virata </a:t>
            </a:r>
            <a:r>
              <a:rPr sz="1800" u="sng" dirty="0">
                <a:solidFill>
                  <a:srgbClr val="0000FF"/>
                </a:solidFill>
                <a:uFill>
                  <a:solidFill>
                    <a:srgbClr val="0000FF"/>
                  </a:solidFill>
                </a:uFill>
                <a:hlinkClick r:id="rId2"/>
              </a:rPr>
              <a:t>viratad@bsd405.org</a:t>
            </a:r>
          </a:p>
          <a:p>
            <a:pPr algn="l" defTabSz="457200">
              <a:spcBef>
                <a:spcPts val="500"/>
              </a:spcBef>
              <a:defRPr sz="1600"/>
            </a:pPr>
            <a:r>
              <a:rPr sz="1800" b="1" dirty="0"/>
              <a:t>Assistant Principal:</a:t>
            </a:r>
            <a:r>
              <a:rPr sz="1800" dirty="0"/>
              <a:t> Kelly Balzer </a:t>
            </a:r>
            <a:r>
              <a:rPr lang="en-US" sz="1800" dirty="0"/>
              <a:t>(A - L) </a:t>
            </a:r>
            <a:r>
              <a:rPr sz="1800" u="sng" dirty="0">
                <a:solidFill>
                  <a:srgbClr val="0000FF"/>
                </a:solidFill>
                <a:uFill>
                  <a:solidFill>
                    <a:srgbClr val="0000FF"/>
                  </a:solidFill>
                </a:uFill>
                <a:hlinkClick r:id="rId3"/>
              </a:rPr>
              <a:t>balzerk@bsd405.org</a:t>
            </a:r>
          </a:p>
          <a:p>
            <a:pPr algn="l" defTabSz="457200">
              <a:spcBef>
                <a:spcPts val="500"/>
              </a:spcBef>
              <a:defRPr sz="1600"/>
            </a:pPr>
            <a:r>
              <a:rPr sz="1800" b="1" dirty="0"/>
              <a:t>Assistant Principal: </a:t>
            </a:r>
            <a:r>
              <a:rPr lang="en-US" sz="1800" dirty="0"/>
              <a:t>Khaleelah Rahsaan (M - Z) </a:t>
            </a:r>
            <a:r>
              <a:rPr lang="en-US" sz="1800" dirty="0">
                <a:solidFill>
                  <a:srgbClr val="FF0000"/>
                </a:solidFill>
                <a:hlinkClick r:id="rId4"/>
              </a:rPr>
              <a:t>rahsaank@bsd405.org</a:t>
            </a:r>
            <a:endParaRPr lang="en-US" sz="1800" dirty="0">
              <a:solidFill>
                <a:srgbClr val="FF0000"/>
              </a:solidFill>
            </a:endParaRPr>
          </a:p>
          <a:p>
            <a:pPr algn="l" defTabSz="457200">
              <a:spcBef>
                <a:spcPts val="500"/>
              </a:spcBef>
              <a:defRPr sz="1600"/>
            </a:pPr>
            <a:endParaRPr sz="1800" b="1" u="sng" dirty="0">
              <a:solidFill>
                <a:srgbClr val="0000FF"/>
              </a:solidFill>
              <a:uFill>
                <a:solidFill>
                  <a:srgbClr val="0000FF"/>
                </a:solidFill>
              </a:uFill>
              <a:hlinkClick r:id="rId5"/>
            </a:endParaRPr>
          </a:p>
          <a:p>
            <a:pPr algn="l" defTabSz="457200">
              <a:spcBef>
                <a:spcPts val="500"/>
              </a:spcBef>
              <a:defRPr sz="1600"/>
            </a:pPr>
            <a:r>
              <a:rPr sz="1800" b="1" dirty="0"/>
              <a:t>School Counselors: </a:t>
            </a:r>
          </a:p>
          <a:p>
            <a:pPr algn="l" defTabSz="457200">
              <a:spcBef>
                <a:spcPts val="500"/>
              </a:spcBef>
              <a:defRPr sz="1600"/>
            </a:pPr>
            <a:r>
              <a:rPr sz="1800" dirty="0"/>
              <a:t>Michael Johnson (Students last name A</a:t>
            </a:r>
            <a:r>
              <a:rPr lang="en-US" sz="1800" dirty="0"/>
              <a:t> </a:t>
            </a:r>
            <a:r>
              <a:rPr sz="1800" dirty="0"/>
              <a:t>-</a:t>
            </a:r>
            <a:r>
              <a:rPr lang="en-US" sz="1800" dirty="0"/>
              <a:t> I</a:t>
            </a:r>
            <a:r>
              <a:rPr sz="1800" dirty="0"/>
              <a:t>) </a:t>
            </a:r>
            <a:r>
              <a:rPr sz="1800" u="sng" dirty="0">
                <a:solidFill>
                  <a:srgbClr val="0000FF"/>
                </a:solidFill>
                <a:uFill>
                  <a:solidFill>
                    <a:srgbClr val="0000FF"/>
                  </a:solidFill>
                </a:uFill>
                <a:hlinkClick r:id="rId6"/>
              </a:rPr>
              <a:t>johnsonmi@bsd405.org</a:t>
            </a:r>
          </a:p>
          <a:p>
            <a:pPr algn="l" defTabSz="457200">
              <a:spcBef>
                <a:spcPts val="500"/>
              </a:spcBef>
              <a:defRPr sz="1600"/>
            </a:pPr>
            <a:r>
              <a:rPr sz="1800" dirty="0"/>
              <a:t>Jaime Hoener (Students last name </a:t>
            </a:r>
            <a:r>
              <a:rPr lang="en-US" sz="1800" dirty="0"/>
              <a:t>J - Q</a:t>
            </a:r>
            <a:r>
              <a:rPr sz="1800" dirty="0"/>
              <a:t>) </a:t>
            </a:r>
            <a:r>
              <a:rPr sz="1800" u="sng" dirty="0">
                <a:solidFill>
                  <a:srgbClr val="0000FF"/>
                </a:solidFill>
                <a:uFill>
                  <a:solidFill>
                    <a:srgbClr val="0000FF"/>
                  </a:solidFill>
                </a:uFill>
                <a:hlinkClick r:id="rId7"/>
              </a:rPr>
              <a:t>hoenerj@bsd405.org</a:t>
            </a:r>
          </a:p>
          <a:p>
            <a:pPr algn="l" defTabSz="457200">
              <a:spcBef>
                <a:spcPts val="500"/>
              </a:spcBef>
              <a:defRPr sz="1600"/>
            </a:pPr>
            <a:r>
              <a:rPr sz="1800" dirty="0"/>
              <a:t>Lindsay Verschueren (Students last name </a:t>
            </a:r>
            <a:r>
              <a:rPr lang="en-US" sz="1800" dirty="0"/>
              <a:t>R </a:t>
            </a:r>
            <a:r>
              <a:rPr sz="1800" dirty="0"/>
              <a:t>-</a:t>
            </a:r>
            <a:r>
              <a:rPr lang="en-US" sz="1800" dirty="0"/>
              <a:t> </a:t>
            </a:r>
            <a:r>
              <a:rPr sz="1800" dirty="0"/>
              <a:t>Z) </a:t>
            </a:r>
            <a:r>
              <a:rPr sz="1800" u="sng" dirty="0">
                <a:solidFill>
                  <a:srgbClr val="0000FF"/>
                </a:solidFill>
                <a:uFill>
                  <a:solidFill>
                    <a:srgbClr val="0000FF"/>
                  </a:solidFill>
                </a:uFill>
                <a:hlinkClick r:id="rId8"/>
              </a:rPr>
              <a:t>verschuerenl@bsd405.org</a:t>
            </a:r>
          </a:p>
          <a:p>
            <a:pPr algn="l" defTabSz="457200">
              <a:spcBef>
                <a:spcPts val="500"/>
              </a:spcBef>
              <a:defRPr sz="1600"/>
            </a:pPr>
            <a:endParaRPr sz="1800" b="1" u="sng" dirty="0">
              <a:solidFill>
                <a:srgbClr val="0000FF"/>
              </a:solidFill>
              <a:uFill>
                <a:solidFill>
                  <a:srgbClr val="0000FF"/>
                </a:solidFill>
              </a:uFill>
              <a:hlinkClick r:id="rId8"/>
            </a:endParaRPr>
          </a:p>
          <a:p>
            <a:pPr algn="l" defTabSz="457200">
              <a:spcBef>
                <a:spcPts val="500"/>
              </a:spcBef>
              <a:defRPr sz="1600"/>
            </a:pPr>
            <a:r>
              <a:rPr sz="1800" b="1" dirty="0"/>
              <a:t>School office manager:</a:t>
            </a:r>
            <a:r>
              <a:rPr sz="1800" dirty="0"/>
              <a:t> </a:t>
            </a:r>
            <a:r>
              <a:rPr sz="1800" dirty="0" err="1"/>
              <a:t>Lalynn</a:t>
            </a:r>
            <a:r>
              <a:rPr sz="1800" dirty="0"/>
              <a:t> Hines </a:t>
            </a:r>
            <a:r>
              <a:rPr sz="1800" u="sng" dirty="0">
                <a:solidFill>
                  <a:srgbClr val="0000FF"/>
                </a:solidFill>
                <a:uFill>
                  <a:solidFill>
                    <a:srgbClr val="0000FF"/>
                  </a:solidFill>
                </a:uFill>
                <a:hlinkClick r:id="rId9"/>
              </a:rPr>
              <a:t>hinesl@bsd405.org</a:t>
            </a:r>
          </a:p>
          <a:p>
            <a:pPr algn="l" defTabSz="457200">
              <a:spcBef>
                <a:spcPts val="500"/>
              </a:spcBef>
              <a:defRPr sz="1600"/>
            </a:pPr>
            <a:r>
              <a:rPr sz="1800" b="1" dirty="0"/>
              <a:t>School nurse:</a:t>
            </a:r>
            <a:r>
              <a:rPr sz="1800" dirty="0"/>
              <a:t> Tammy Suen </a:t>
            </a:r>
            <a:r>
              <a:rPr sz="1800" u="sng" dirty="0">
                <a:solidFill>
                  <a:srgbClr val="0000FF"/>
                </a:solidFill>
                <a:uFill>
                  <a:solidFill>
                    <a:srgbClr val="0000FF"/>
                  </a:solidFill>
                </a:uFill>
                <a:hlinkClick r:id="rId10"/>
              </a:rPr>
              <a:t>suent@bsd405.org</a:t>
            </a:r>
          </a:p>
        </p:txBody>
      </p:sp>
      <p:pic>
        <p:nvPicPr>
          <p:cNvPr id="108" name="officeArt object" descr="officeArt object"/>
          <p:cNvPicPr>
            <a:picLocks noChangeAspect="1"/>
          </p:cNvPicPr>
          <p:nvPr/>
        </p:nvPicPr>
        <p:blipFill>
          <a:blip r:embed="rId11"/>
          <a:stretch>
            <a:fillRect/>
          </a:stretch>
        </p:blipFill>
        <p:spPr>
          <a:xfrm>
            <a:off x="8890000" y="281590"/>
            <a:ext cx="2540000" cy="1524001"/>
          </a:xfrm>
          <a:prstGeom prst="rect">
            <a:avLst/>
          </a:prstGeom>
          <a:ln w="12700">
            <a:miter lim="400000"/>
          </a:ln>
        </p:spPr>
      </p:pic>
      <p:sp>
        <p:nvSpPr>
          <p:cNvPr id="109" name="Please refer to Staff Directory Tyee Middle School (bsd405.org) for full list."/>
          <p:cNvSpPr txBox="1"/>
          <p:nvPr/>
        </p:nvSpPr>
        <p:spPr>
          <a:xfrm>
            <a:off x="658419" y="5505887"/>
            <a:ext cx="7903351" cy="6756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8" tIns="45718" rIns="45718" bIns="45718">
            <a:spAutoFit/>
          </a:bodyPr>
          <a:lstStyle/>
          <a:p>
            <a:pPr algn="ctr">
              <a:defRPr sz="2000" b="1">
                <a:solidFill>
                  <a:srgbClr val="820000"/>
                </a:solidFill>
              </a:defRPr>
            </a:pPr>
            <a:r>
              <a:rPr dirty="0"/>
              <a:t>Please refer to Staff Directory Tyee </a:t>
            </a:r>
            <a:r>
              <a:rPr u="sng" dirty="0">
                <a:solidFill>
                  <a:srgbClr val="0000FF"/>
                </a:solidFill>
                <a:uFill>
                  <a:solidFill>
                    <a:srgbClr val="0000FF"/>
                  </a:solidFill>
                </a:uFill>
                <a:hlinkClick r:id="rId12"/>
              </a:rPr>
              <a:t>Middle School (bsd405.org)</a:t>
            </a:r>
            <a:r>
              <a:rPr u="sng" dirty="0"/>
              <a:t> </a:t>
            </a:r>
            <a:r>
              <a:rPr dirty="0"/>
              <a:t>for full list.</a:t>
            </a:r>
          </a:p>
          <a:p>
            <a:r>
              <a:rPr dirty="0"/>
              <a:t> </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 name="Flowchart: Document 9"/>
          <p:cNvSpPr txBox="1"/>
          <p:nvPr/>
        </p:nvSpPr>
        <p:spPr>
          <a:xfrm>
            <a:off x="656187" y="4485032"/>
            <a:ext cx="10381268" cy="7010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8" tIns="45718" rIns="45718" bIns="45718">
            <a:spAutoFit/>
          </a:bodyPr>
          <a:lstStyle/>
          <a:p>
            <a:pPr>
              <a:defRPr sz="2000">
                <a:solidFill>
                  <a:srgbClr val="373737"/>
                </a:solidFill>
              </a:defRPr>
            </a:pPr>
            <a:r>
              <a:rPr dirty="0"/>
              <a:t>Please contact Parent Help at (425) 456-4222 or send an email to </a:t>
            </a:r>
            <a:r>
              <a:rPr u="sng" dirty="0">
                <a:solidFill>
                  <a:srgbClr val="0000FF"/>
                </a:solidFill>
                <a:uFill>
                  <a:solidFill>
                    <a:srgbClr val="0000FF"/>
                  </a:solidFill>
                </a:uFill>
                <a:hlinkClick r:id="rId2"/>
              </a:rPr>
              <a:t>parenthelp@bsd405.org</a:t>
            </a:r>
            <a:r>
              <a:rPr dirty="0"/>
              <a:t> if you have any questions about login.</a:t>
            </a:r>
          </a:p>
        </p:txBody>
      </p:sp>
      <p:pic>
        <p:nvPicPr>
          <p:cNvPr id="112" name="officeArt object" descr="officeArt object"/>
          <p:cNvPicPr>
            <a:picLocks noChangeAspect="1"/>
          </p:cNvPicPr>
          <p:nvPr/>
        </p:nvPicPr>
        <p:blipFill>
          <a:blip r:embed="rId3"/>
          <a:stretch>
            <a:fillRect/>
          </a:stretch>
        </p:blipFill>
        <p:spPr>
          <a:xfrm>
            <a:off x="8890000" y="281590"/>
            <a:ext cx="2540000" cy="1524001"/>
          </a:xfrm>
          <a:prstGeom prst="rect">
            <a:avLst/>
          </a:prstGeom>
          <a:ln w="12700">
            <a:miter lim="400000"/>
          </a:ln>
        </p:spPr>
      </p:pic>
      <p:sp>
        <p:nvSpPr>
          <p:cNvPr id="113" name="Students Class Schedules, Grades and Attendance…"/>
          <p:cNvSpPr txBox="1"/>
          <p:nvPr/>
        </p:nvSpPr>
        <p:spPr>
          <a:xfrm>
            <a:off x="656186" y="2090481"/>
            <a:ext cx="10602941" cy="140140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8" tIns="45718" rIns="45718" bIns="45718">
            <a:spAutoFit/>
          </a:bodyPr>
          <a:lstStyle/>
          <a:p>
            <a:r>
              <a:rPr lang="en-US" b="1" dirty="0"/>
              <a:t>ParentVUE </a:t>
            </a:r>
            <a:r>
              <a:rPr lang="en-US" dirty="0"/>
              <a:t>provides parents and guardians the ability to view their student’s assignments, grades and attendance, as well as the ability to update crucial student information.</a:t>
            </a:r>
          </a:p>
          <a:p>
            <a:pPr marL="285750" indent="-285750">
              <a:lnSpc>
                <a:spcPct val="90000"/>
              </a:lnSpc>
              <a:spcBef>
                <a:spcPts val="1000"/>
              </a:spcBef>
              <a:buFont typeface="Arial" panose="020B0604020202020204" pitchFamily="34" charset="0"/>
              <a:buChar char="•"/>
            </a:pPr>
            <a:r>
              <a:rPr lang="en-US" u="sng" dirty="0">
                <a:solidFill>
                  <a:srgbClr val="0000FF"/>
                </a:solidFill>
                <a:uFill>
                  <a:solidFill>
                    <a:srgbClr val="0000FF"/>
                  </a:solidFill>
                </a:uFill>
                <a:hlinkClick r:id="rId4"/>
              </a:rPr>
              <a:t>ParentVUE Login</a:t>
            </a:r>
            <a:endParaRPr u="none" dirty="0">
              <a:solidFill>
                <a:srgbClr val="000000"/>
              </a:solidFill>
              <a:uFillTx/>
            </a:endParaRPr>
          </a:p>
          <a:p>
            <a:pPr marL="285750" indent="-285750">
              <a:lnSpc>
                <a:spcPct val="90000"/>
              </a:lnSpc>
              <a:spcBef>
                <a:spcPts val="1000"/>
              </a:spcBef>
              <a:buFont typeface="Arial" panose="020B0604020202020204" pitchFamily="34" charset="0"/>
              <a:buChar char="•"/>
            </a:pPr>
            <a:r>
              <a:rPr lang="en-US" u="sng" dirty="0" err="1">
                <a:solidFill>
                  <a:srgbClr val="0000FF"/>
                </a:solidFill>
                <a:uFill>
                  <a:solidFill>
                    <a:srgbClr val="0000FF"/>
                  </a:solidFill>
                </a:uFill>
                <a:hlinkClick r:id="rId4"/>
              </a:rPr>
              <a:t>StudentVUE</a:t>
            </a:r>
            <a:r>
              <a:rPr lang="en-US" u="sng" dirty="0">
                <a:solidFill>
                  <a:srgbClr val="0000FF"/>
                </a:solidFill>
                <a:uFill>
                  <a:solidFill>
                    <a:srgbClr val="0000FF"/>
                  </a:solidFill>
                </a:uFill>
                <a:hlinkClick r:id="rId4"/>
              </a:rPr>
              <a:t> Login</a:t>
            </a:r>
            <a:r>
              <a:rPr dirty="0"/>
              <a:t> provides students with easy access to assignments, grades and attendance.</a:t>
            </a:r>
          </a:p>
        </p:txBody>
      </p:sp>
      <p:sp>
        <p:nvSpPr>
          <p:cNvPr id="114" name="Students Class Schedules, Grades and Attendance"/>
          <p:cNvSpPr txBox="1"/>
          <p:nvPr/>
        </p:nvSpPr>
        <p:spPr>
          <a:xfrm>
            <a:off x="656186" y="591173"/>
            <a:ext cx="6732905" cy="97872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8" tIns="45718" rIns="45718" bIns="45718">
            <a:spAutoFit/>
          </a:bodyPr>
          <a:lstStyle>
            <a:lvl1pPr>
              <a:lnSpc>
                <a:spcPct val="90000"/>
              </a:lnSpc>
              <a:defRPr sz="3200">
                <a:solidFill>
                  <a:srgbClr val="7A0000"/>
                </a:solidFill>
              </a:defRPr>
            </a:lvl1pPr>
          </a:lstStyle>
          <a:p>
            <a:r>
              <a:rPr b="1" dirty="0"/>
              <a:t>Students Class Schedules, Grades and Attendance </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 name="School Athletics  and Activities"/>
          <p:cNvSpPr txBox="1">
            <a:spLocks noGrp="1"/>
          </p:cNvSpPr>
          <p:nvPr>
            <p:ph type="ctrTitle"/>
          </p:nvPr>
        </p:nvSpPr>
        <p:spPr>
          <a:xfrm>
            <a:off x="762000" y="510672"/>
            <a:ext cx="7872233" cy="740898"/>
          </a:xfrm>
          <a:prstGeom prst="rect">
            <a:avLst/>
          </a:prstGeom>
        </p:spPr>
        <p:txBody>
          <a:bodyPr/>
          <a:lstStyle>
            <a:lvl1pPr>
              <a:defRPr sz="3200">
                <a:solidFill>
                  <a:srgbClr val="7A0000"/>
                </a:solidFill>
              </a:defRPr>
            </a:lvl1pPr>
          </a:lstStyle>
          <a:p>
            <a:pPr algn="l"/>
            <a:r>
              <a:rPr b="1" dirty="0"/>
              <a:t>School Athletics and Activities</a:t>
            </a:r>
          </a:p>
        </p:txBody>
      </p:sp>
      <p:sp>
        <p:nvSpPr>
          <p:cNvPr id="117" name="Lists of sports offering and registration dates for 2024-25 school year sports and required forms are posted in FinalForms. Families are encouraged to complete required forms before the school year begins in preparation for participation  in sports, acti"/>
          <p:cNvSpPr txBox="1">
            <a:spLocks noGrp="1"/>
          </p:cNvSpPr>
          <p:nvPr>
            <p:ph type="subTitle" idx="1"/>
          </p:nvPr>
        </p:nvSpPr>
        <p:spPr>
          <a:xfrm>
            <a:off x="709979" y="1787119"/>
            <a:ext cx="10309003" cy="4434827"/>
          </a:xfrm>
          <a:prstGeom prst="rect">
            <a:avLst/>
          </a:prstGeom>
        </p:spPr>
        <p:txBody>
          <a:bodyPr>
            <a:noAutofit/>
          </a:bodyPr>
          <a:lstStyle/>
          <a:p>
            <a:pPr marL="285750" indent="-285750" algn="l" defTabSz="365758">
              <a:lnSpc>
                <a:spcPct val="100000"/>
              </a:lnSpc>
              <a:spcBef>
                <a:spcPts val="0"/>
              </a:spcBef>
              <a:buFont typeface="Arial" panose="020B0604020202020204" pitchFamily="34" charset="0"/>
              <a:buChar char="•"/>
              <a:defRPr sz="1600"/>
            </a:pPr>
            <a:r>
              <a:rPr sz="1800" dirty="0"/>
              <a:t>Lists of sports offering</a:t>
            </a:r>
            <a:r>
              <a:rPr lang="en-US" sz="1800" dirty="0"/>
              <a:t>, </a:t>
            </a:r>
            <a:r>
              <a:rPr sz="1800" dirty="0"/>
              <a:t>registration dates for 202</a:t>
            </a:r>
            <a:r>
              <a:rPr lang="en-US" sz="1800" dirty="0"/>
              <a:t>5</a:t>
            </a:r>
            <a:r>
              <a:rPr sz="1800" dirty="0"/>
              <a:t>-2</a:t>
            </a:r>
            <a:r>
              <a:rPr lang="en-US" sz="1800" dirty="0"/>
              <a:t>6</a:t>
            </a:r>
            <a:r>
              <a:rPr sz="1800" dirty="0"/>
              <a:t> school year</a:t>
            </a:r>
            <a:r>
              <a:rPr lang="en-US" sz="1800" dirty="0"/>
              <a:t>,</a:t>
            </a:r>
            <a:r>
              <a:rPr sz="1800" dirty="0"/>
              <a:t> and required forms are posted </a:t>
            </a:r>
            <a:r>
              <a:rPr lang="en-US" sz="1800" dirty="0"/>
              <a:t>in</a:t>
            </a:r>
            <a:r>
              <a:rPr sz="1800" b="1" dirty="0"/>
              <a:t> </a:t>
            </a:r>
            <a:r>
              <a:rPr sz="1800" b="1" u="sng" dirty="0">
                <a:solidFill>
                  <a:srgbClr val="0000FF"/>
                </a:solidFill>
                <a:uFill>
                  <a:solidFill>
                    <a:srgbClr val="0000FF"/>
                  </a:solidFill>
                </a:uFill>
                <a:hlinkClick r:id="rId2"/>
              </a:rPr>
              <a:t>FinalForms</a:t>
            </a:r>
            <a:r>
              <a:rPr sz="1800" dirty="0"/>
              <a:t>. Families are encouraged to complete required forms before the school year begins in preparation for participation  in sports, activities, and field trips. </a:t>
            </a:r>
            <a:endParaRPr lang="en-US" sz="1800" dirty="0"/>
          </a:p>
          <a:p>
            <a:pPr marL="285750" indent="-285750" algn="l" defTabSz="365758">
              <a:lnSpc>
                <a:spcPct val="100000"/>
              </a:lnSpc>
              <a:spcBef>
                <a:spcPts val="0"/>
              </a:spcBef>
              <a:buFont typeface="Arial" panose="020B0604020202020204" pitchFamily="34" charset="0"/>
              <a:buChar char="•"/>
              <a:defRPr sz="1600"/>
            </a:pPr>
            <a:endParaRPr lang="en-US" sz="1800" dirty="0"/>
          </a:p>
          <a:p>
            <a:pPr marL="285750" indent="-285750" algn="l" defTabSz="365758">
              <a:lnSpc>
                <a:spcPct val="100000"/>
              </a:lnSpc>
              <a:spcBef>
                <a:spcPts val="0"/>
              </a:spcBef>
              <a:buFont typeface="Arial" panose="020B0604020202020204" pitchFamily="34" charset="0"/>
              <a:buChar char="•"/>
              <a:defRPr sz="1600" b="1"/>
            </a:pPr>
            <a:r>
              <a:rPr sz="1800" dirty="0"/>
              <a:t>Jubilee REACH</a:t>
            </a:r>
            <a:r>
              <a:rPr lang="en-US" sz="1800" dirty="0"/>
              <a:t> </a:t>
            </a:r>
            <a:r>
              <a:rPr lang="en-US" sz="1800" b="0" dirty="0"/>
              <a:t>offers seasonal sports</a:t>
            </a:r>
            <a:r>
              <a:rPr sz="1800" b="0" dirty="0"/>
              <a:t> and open registration dates are located on the </a:t>
            </a:r>
            <a:r>
              <a:rPr sz="1800" u="sng" dirty="0">
                <a:solidFill>
                  <a:srgbClr val="0000FF"/>
                </a:solidFill>
                <a:uFill>
                  <a:solidFill>
                    <a:srgbClr val="0000FF"/>
                  </a:solidFill>
                </a:uFill>
                <a:hlinkClick r:id="rId3"/>
              </a:rPr>
              <a:t>Jubilee REACH Middle School Site</a:t>
            </a:r>
            <a:r>
              <a:rPr sz="1800" b="0" dirty="0"/>
              <a:t>. Registration must be completed by the student through their BSD account.</a:t>
            </a:r>
            <a:endParaRPr lang="en-US" sz="1800" b="0" dirty="0"/>
          </a:p>
          <a:p>
            <a:pPr lvl="3" algn="l" defTabSz="365758">
              <a:lnSpc>
                <a:spcPct val="100000"/>
              </a:lnSpc>
              <a:spcBef>
                <a:spcPts val="800"/>
              </a:spcBef>
              <a:defRPr sz="1600"/>
            </a:pPr>
            <a:r>
              <a:rPr lang="en-US" sz="1800" dirty="0"/>
              <a:t>		*</a:t>
            </a:r>
            <a:r>
              <a:rPr sz="1800" i="1" dirty="0"/>
              <a:t>If you have any questions about Jubilee REACH Sports/Activities, please reach out to McKenzie Eader </a:t>
            </a:r>
            <a:r>
              <a:rPr lang="en-US" sz="1800" i="1" dirty="0"/>
              <a:t>		</a:t>
            </a:r>
            <a:r>
              <a:rPr sz="1800" i="1" dirty="0"/>
              <a:t>at</a:t>
            </a:r>
            <a:r>
              <a:rPr lang="en-US" sz="1800" i="1" dirty="0"/>
              <a:t> </a:t>
            </a:r>
            <a:r>
              <a:rPr sz="1800" i="1" u="sng" dirty="0">
                <a:solidFill>
                  <a:srgbClr val="0000FF"/>
                </a:solidFill>
                <a:uFill>
                  <a:solidFill>
                    <a:srgbClr val="0000FF"/>
                  </a:solidFill>
                </a:uFill>
                <a:hlinkClick r:id="rId4"/>
              </a:rPr>
              <a:t>MckenzieE@jubileereach.org</a:t>
            </a:r>
            <a:r>
              <a:rPr sz="1800" i="1" dirty="0"/>
              <a:t>. </a:t>
            </a:r>
          </a:p>
          <a:p>
            <a:pPr marL="285750" indent="-285750" algn="l" defTabSz="365758">
              <a:lnSpc>
                <a:spcPct val="100000"/>
              </a:lnSpc>
              <a:spcBef>
                <a:spcPts val="0"/>
              </a:spcBef>
              <a:buFont typeface="Arial" panose="020B0604020202020204" pitchFamily="34" charset="0"/>
              <a:buChar char="•"/>
              <a:defRPr sz="1600"/>
            </a:pPr>
            <a:endParaRPr lang="en-US" sz="1800" dirty="0"/>
          </a:p>
          <a:p>
            <a:pPr marL="285750" indent="-285750" algn="l" defTabSz="365758">
              <a:lnSpc>
                <a:spcPct val="100000"/>
              </a:lnSpc>
              <a:spcBef>
                <a:spcPts val="0"/>
              </a:spcBef>
              <a:buFont typeface="Arial" panose="020B0604020202020204" pitchFamily="34" charset="0"/>
              <a:buChar char="•"/>
              <a:defRPr sz="1600"/>
            </a:pPr>
            <a:r>
              <a:rPr lang="en-US" sz="1800" dirty="0"/>
              <a:t>F</a:t>
            </a:r>
            <a:r>
              <a:rPr sz="1800" dirty="0"/>
              <a:t>or new users and additional information</a:t>
            </a:r>
            <a:r>
              <a:rPr lang="en-US" sz="1800" dirty="0"/>
              <a:t>,</a:t>
            </a:r>
            <a:r>
              <a:rPr sz="1800" dirty="0"/>
              <a:t> please visit </a:t>
            </a:r>
            <a:r>
              <a:rPr lang="en-US" sz="1800" b="1" u="sng" dirty="0">
                <a:solidFill>
                  <a:srgbClr val="0000FF"/>
                </a:solidFill>
                <a:uFill>
                  <a:solidFill>
                    <a:srgbClr val="0000FF"/>
                  </a:solidFill>
                </a:uFill>
                <a:hlinkClick r:id="rId5"/>
              </a:rPr>
              <a:t>2025-2026 Middle School Registration</a:t>
            </a:r>
            <a:r>
              <a:rPr sz="1800" dirty="0"/>
              <a:t>. </a:t>
            </a:r>
          </a:p>
        </p:txBody>
      </p:sp>
      <p:pic>
        <p:nvPicPr>
          <p:cNvPr id="118" name="officeArt object" descr="officeArt object"/>
          <p:cNvPicPr>
            <a:picLocks noChangeAspect="1"/>
          </p:cNvPicPr>
          <p:nvPr/>
        </p:nvPicPr>
        <p:blipFill>
          <a:blip r:embed="rId6"/>
          <a:stretch>
            <a:fillRect/>
          </a:stretch>
        </p:blipFill>
        <p:spPr>
          <a:xfrm>
            <a:off x="8890000" y="281590"/>
            <a:ext cx="2540000" cy="1524001"/>
          </a:xfrm>
          <a:prstGeom prst="rect">
            <a:avLst/>
          </a:prstGeom>
          <a:ln w="12700">
            <a:miter lim="400000"/>
          </a:ln>
        </p:spPr>
      </p:pic>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0" name="officeArt object" descr="officeArt object"/>
          <p:cNvPicPr>
            <a:picLocks noChangeAspect="1"/>
          </p:cNvPicPr>
          <p:nvPr/>
        </p:nvPicPr>
        <p:blipFill>
          <a:blip r:embed="rId2"/>
          <a:stretch>
            <a:fillRect/>
          </a:stretch>
        </p:blipFill>
        <p:spPr>
          <a:xfrm>
            <a:off x="8890000" y="281590"/>
            <a:ext cx="2540000" cy="1524001"/>
          </a:xfrm>
          <a:prstGeom prst="rect">
            <a:avLst/>
          </a:prstGeom>
          <a:ln w="12700">
            <a:miter lim="400000"/>
          </a:ln>
        </p:spPr>
      </p:pic>
      <p:sp>
        <p:nvSpPr>
          <p:cNvPr id="121" name="Title 1"/>
          <p:cNvSpPr txBox="1">
            <a:spLocks noGrp="1"/>
          </p:cNvSpPr>
          <p:nvPr>
            <p:ph type="ctrTitle"/>
          </p:nvPr>
        </p:nvSpPr>
        <p:spPr>
          <a:xfrm>
            <a:off x="762000" y="581833"/>
            <a:ext cx="7872232" cy="740898"/>
          </a:xfrm>
          <a:prstGeom prst="rect">
            <a:avLst/>
          </a:prstGeom>
        </p:spPr>
        <p:txBody>
          <a:bodyPr/>
          <a:lstStyle>
            <a:lvl1pPr algn="l">
              <a:defRPr sz="3200">
                <a:solidFill>
                  <a:srgbClr val="7A0000"/>
                </a:solidFill>
              </a:defRPr>
            </a:lvl1pPr>
          </a:lstStyle>
          <a:p>
            <a:r>
              <a:rPr b="1" dirty="0"/>
              <a:t>Transportation</a:t>
            </a:r>
          </a:p>
        </p:txBody>
      </p:sp>
      <p:sp>
        <p:nvSpPr>
          <p:cNvPr id="3" name="Please visit Transportation -Tyee Middle School for bus routes…">
            <a:extLst>
              <a:ext uri="{FF2B5EF4-FFF2-40B4-BE49-F238E27FC236}">
                <a16:creationId xmlns:a16="http://schemas.microsoft.com/office/drawing/2014/main" id="{E6F58B75-9E29-24DD-6068-6E31D01D9E00}"/>
              </a:ext>
            </a:extLst>
          </p:cNvPr>
          <p:cNvSpPr txBox="1">
            <a:spLocks noGrp="1"/>
          </p:cNvSpPr>
          <p:nvPr/>
        </p:nvSpPr>
        <p:spPr>
          <a:xfrm>
            <a:off x="762000" y="1947645"/>
            <a:ext cx="9144004" cy="390481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xmlns:lc="http://schemas.openxmlformats.org/drawingml/2006/lockedCanvas" val="1"/>
            </a:ext>
          </a:extLst>
        </p:spPr>
        <p:txBody>
          <a:bodyPr lIns="45718" tIns="45718" rIns="45718" bIns="45718">
            <a:normAutofit/>
          </a:bodyPr>
          <a:lstStyle>
            <a:lvl1pPr marL="0" marR="0" indent="0" algn="ctr" defTabSz="914400" rtl="0" latinLnBrk="0">
              <a:lnSpc>
                <a:spcPct val="90000"/>
              </a:lnSpc>
              <a:spcBef>
                <a:spcPts val="1000"/>
              </a:spcBef>
              <a:spcAft>
                <a:spcPts val="0"/>
              </a:spcAft>
              <a:buClrTx/>
              <a:buSzTx/>
              <a:buFontTx/>
              <a:buNone/>
              <a:tabLst/>
              <a:defRPr sz="2400" b="0" i="0" u="none" strike="noStrike" cap="none" spc="0" baseline="0">
                <a:solidFill>
                  <a:srgbClr val="000000"/>
                </a:solidFill>
                <a:uFillTx/>
                <a:latin typeface="+mn-lt"/>
                <a:ea typeface="+mn-ea"/>
                <a:cs typeface="+mn-cs"/>
                <a:sym typeface="Calibri"/>
              </a:defRPr>
            </a:lvl1pPr>
            <a:lvl2pPr marL="0" marR="0" indent="0" algn="ctr" defTabSz="914400" rtl="0" latinLnBrk="0">
              <a:lnSpc>
                <a:spcPct val="90000"/>
              </a:lnSpc>
              <a:spcBef>
                <a:spcPts val="1000"/>
              </a:spcBef>
              <a:spcAft>
                <a:spcPts val="0"/>
              </a:spcAft>
              <a:buClrTx/>
              <a:buSzTx/>
              <a:buFontTx/>
              <a:buNone/>
              <a:tabLst/>
              <a:defRPr sz="2400" b="0" i="0" u="none" strike="noStrike" cap="none" spc="0" baseline="0">
                <a:solidFill>
                  <a:srgbClr val="000000"/>
                </a:solidFill>
                <a:uFillTx/>
                <a:latin typeface="+mn-lt"/>
                <a:ea typeface="+mn-ea"/>
                <a:cs typeface="+mn-cs"/>
                <a:sym typeface="Calibri"/>
              </a:defRPr>
            </a:lvl2pPr>
            <a:lvl3pPr marL="0" marR="0" indent="0" algn="ctr" defTabSz="914400" rtl="0" latinLnBrk="0">
              <a:lnSpc>
                <a:spcPct val="90000"/>
              </a:lnSpc>
              <a:spcBef>
                <a:spcPts val="1000"/>
              </a:spcBef>
              <a:spcAft>
                <a:spcPts val="0"/>
              </a:spcAft>
              <a:buClrTx/>
              <a:buSzTx/>
              <a:buFontTx/>
              <a:buNone/>
              <a:tabLst/>
              <a:defRPr sz="2400" b="0" i="0" u="none" strike="noStrike" cap="none" spc="0" baseline="0">
                <a:solidFill>
                  <a:srgbClr val="000000"/>
                </a:solidFill>
                <a:uFillTx/>
                <a:latin typeface="+mn-lt"/>
                <a:ea typeface="+mn-ea"/>
                <a:cs typeface="+mn-cs"/>
                <a:sym typeface="Calibri"/>
              </a:defRPr>
            </a:lvl3pPr>
            <a:lvl4pPr marL="0" marR="0" indent="0" algn="ctr" defTabSz="914400" rtl="0" latinLnBrk="0">
              <a:lnSpc>
                <a:spcPct val="90000"/>
              </a:lnSpc>
              <a:spcBef>
                <a:spcPts val="1000"/>
              </a:spcBef>
              <a:spcAft>
                <a:spcPts val="0"/>
              </a:spcAft>
              <a:buClrTx/>
              <a:buSzTx/>
              <a:buFontTx/>
              <a:buNone/>
              <a:tabLst/>
              <a:defRPr sz="2400" b="0" i="0" u="none" strike="noStrike" cap="none" spc="0" baseline="0">
                <a:solidFill>
                  <a:srgbClr val="000000"/>
                </a:solidFill>
                <a:uFillTx/>
                <a:latin typeface="+mn-lt"/>
                <a:ea typeface="+mn-ea"/>
                <a:cs typeface="+mn-cs"/>
                <a:sym typeface="Calibri"/>
              </a:defRPr>
            </a:lvl4pPr>
            <a:lvl5pPr marL="0" marR="0" indent="0" algn="ctr" defTabSz="914400" rtl="0" latinLnBrk="0">
              <a:lnSpc>
                <a:spcPct val="90000"/>
              </a:lnSpc>
              <a:spcBef>
                <a:spcPts val="1000"/>
              </a:spcBef>
              <a:spcAft>
                <a:spcPts val="0"/>
              </a:spcAft>
              <a:buClrTx/>
              <a:buSzTx/>
              <a:buFontTx/>
              <a:buNone/>
              <a:tabLst/>
              <a:defRPr sz="2400" b="0" i="0" u="none" strike="noStrike" cap="none" spc="0" baseline="0">
                <a:solidFill>
                  <a:srgbClr val="000000"/>
                </a:solidFill>
                <a:uFillTx/>
                <a:latin typeface="+mn-lt"/>
                <a:ea typeface="+mn-ea"/>
                <a:cs typeface="+mn-cs"/>
                <a:sym typeface="Calibri"/>
              </a:defRPr>
            </a:lvl5pPr>
            <a:lvl6pPr marL="26416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9pPr>
          </a:lstStyle>
          <a:p>
            <a:pPr marL="285750" indent="-285750" algn="l" defTabSz="365758">
              <a:lnSpc>
                <a:spcPct val="100000"/>
              </a:lnSpc>
              <a:spcBef>
                <a:spcPts val="0"/>
              </a:spcBef>
              <a:buSzPct val="100000"/>
              <a:buFont typeface="Arial" panose="020B0604020202020204" pitchFamily="34" charset="0"/>
              <a:buChar char="•"/>
              <a:defRPr sz="1600"/>
            </a:pPr>
            <a:r>
              <a:rPr sz="1800" dirty="0"/>
              <a:t>Please visit </a:t>
            </a:r>
            <a:r>
              <a:rPr sz="1800" u="sng" dirty="0">
                <a:solidFill>
                  <a:srgbClr val="0000FF"/>
                </a:solidFill>
                <a:uFill>
                  <a:solidFill>
                    <a:srgbClr val="0000FF"/>
                  </a:solidFill>
                </a:uFill>
                <a:hlinkClick r:id="rId3"/>
              </a:rPr>
              <a:t>Transportation -Tyee Middle School</a:t>
            </a:r>
            <a:r>
              <a:rPr sz="1800" dirty="0"/>
              <a:t> for bus routes</a:t>
            </a:r>
            <a:endParaRPr lang="en-US" sz="1800" dirty="0"/>
          </a:p>
          <a:p>
            <a:pPr marL="285750" indent="-285750" algn="l" defTabSz="365758">
              <a:lnSpc>
                <a:spcPct val="100000"/>
              </a:lnSpc>
              <a:spcBef>
                <a:spcPts val="0"/>
              </a:spcBef>
              <a:buSzPct val="100000"/>
              <a:buFont typeface="Arial" panose="020B0604020202020204" pitchFamily="34" charset="0"/>
              <a:buChar char="•"/>
              <a:defRPr sz="1600"/>
            </a:pPr>
            <a:endParaRPr sz="1800" dirty="0"/>
          </a:p>
          <a:p>
            <a:pPr marL="285750" indent="-285750" algn="l" defTabSz="365758">
              <a:lnSpc>
                <a:spcPct val="100000"/>
              </a:lnSpc>
              <a:spcBef>
                <a:spcPts val="0"/>
              </a:spcBef>
              <a:buSzPct val="100000"/>
              <a:buFont typeface="Arial" panose="020B0604020202020204" pitchFamily="34" charset="0"/>
              <a:buChar char="•"/>
              <a:defRPr sz="1600"/>
            </a:pPr>
            <a:r>
              <a:rPr sz="1800" dirty="0"/>
              <a:t>Bellevue School District provides the </a:t>
            </a:r>
            <a:r>
              <a:rPr sz="1800" u="sng" dirty="0" err="1">
                <a:solidFill>
                  <a:srgbClr val="0000FF"/>
                </a:solidFill>
                <a:uFill>
                  <a:solidFill>
                    <a:srgbClr val="0000FF"/>
                  </a:solidFill>
                </a:uFill>
                <a:hlinkClick r:id="rId4"/>
              </a:rPr>
              <a:t>Edulog</a:t>
            </a:r>
            <a:r>
              <a:rPr sz="1800" u="sng" dirty="0">
                <a:solidFill>
                  <a:srgbClr val="0000FF"/>
                </a:solidFill>
                <a:uFill>
                  <a:solidFill>
                    <a:srgbClr val="0000FF"/>
                  </a:solidFill>
                </a:uFill>
                <a:hlinkClick r:id="rId4"/>
              </a:rPr>
              <a:t> Parent Bus Tracking</a:t>
            </a:r>
            <a:r>
              <a:rPr sz="1800" dirty="0"/>
              <a:t> Program to notify parents and students if there are bus delays. </a:t>
            </a:r>
            <a:endParaRPr lang="en-US" sz="1800" dirty="0"/>
          </a:p>
          <a:p>
            <a:pPr lvl="2" algn="l" defTabSz="365758">
              <a:lnSpc>
                <a:spcPct val="100000"/>
              </a:lnSpc>
              <a:spcBef>
                <a:spcPts val="0"/>
              </a:spcBef>
              <a:buSzPct val="100000"/>
              <a:defRPr sz="1600"/>
            </a:pPr>
            <a:r>
              <a:rPr lang="en-US" sz="1800" dirty="0"/>
              <a:t>		- </a:t>
            </a:r>
            <a:r>
              <a:rPr sz="1800" dirty="0"/>
              <a:t>The </a:t>
            </a:r>
            <a:r>
              <a:rPr sz="1800" b="1" dirty="0" err="1">
                <a:solidFill>
                  <a:srgbClr val="005FA7"/>
                </a:solidFill>
              </a:rPr>
              <a:t>Edulog</a:t>
            </a:r>
            <a:r>
              <a:rPr sz="1800" b="1" dirty="0">
                <a:solidFill>
                  <a:srgbClr val="005FA7"/>
                </a:solidFill>
              </a:rPr>
              <a:t> Parent Portal</a:t>
            </a:r>
            <a:r>
              <a:rPr sz="1800" dirty="0"/>
              <a:t> smartphone app help you receive information about your </a:t>
            </a:r>
            <a:r>
              <a:rPr lang="en-US" sz="1800" dirty="0"/>
              <a:t>			</a:t>
            </a:r>
            <a:r>
              <a:rPr sz="1800" dirty="0"/>
              <a:t>student’s bus ride. It allows you to access designated bus stop times and locations, see </a:t>
            </a:r>
            <a:r>
              <a:rPr lang="en-US" sz="1800" dirty="0"/>
              <a:t>		</a:t>
            </a:r>
            <a:r>
              <a:rPr sz="1800" dirty="0"/>
              <a:t>real time information about the location of your student’s school bus.</a:t>
            </a:r>
          </a:p>
          <a:p>
            <a:pPr marL="285750" indent="-285750" algn="l" defTabSz="365758">
              <a:lnSpc>
                <a:spcPct val="100000"/>
              </a:lnSpc>
              <a:spcBef>
                <a:spcPts val="0"/>
              </a:spcBef>
              <a:buSzPct val="100000"/>
              <a:buFont typeface="Arial" panose="020B0604020202020204" pitchFamily="34" charset="0"/>
              <a:buChar char="•"/>
              <a:defRPr sz="1600"/>
            </a:pPr>
            <a:endParaRPr lang="en-US" sz="1800" dirty="0"/>
          </a:p>
          <a:p>
            <a:pPr marL="285750" indent="-285750" algn="l" defTabSz="365758">
              <a:lnSpc>
                <a:spcPct val="100000"/>
              </a:lnSpc>
              <a:spcBef>
                <a:spcPts val="0"/>
              </a:spcBef>
              <a:buSzPct val="100000"/>
              <a:buFont typeface="Arial" panose="020B0604020202020204" pitchFamily="34" charset="0"/>
              <a:buChar char="•"/>
              <a:defRPr sz="1600"/>
            </a:pPr>
            <a:r>
              <a:rPr sz="1800" dirty="0"/>
              <a:t>Call BSD transportation at (425) 456-4512 or </a:t>
            </a:r>
            <a:r>
              <a:rPr sz="1800" u="sng" dirty="0">
                <a:solidFill>
                  <a:srgbClr val="0000FF"/>
                </a:solidFill>
                <a:uFill>
                  <a:solidFill>
                    <a:srgbClr val="0000FF"/>
                  </a:solidFill>
                </a:uFill>
                <a:hlinkClick r:id="rId5"/>
              </a:rPr>
              <a:t>transportation@bsd405.org</a:t>
            </a:r>
            <a:r>
              <a:rPr sz="1800" dirty="0"/>
              <a:t> with any questions. </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6156E2-B2A3-112C-84AF-9E4E6319BAAC}"/>
            </a:ext>
          </a:extLst>
        </p:cNvPr>
        <p:cNvGrpSpPr/>
        <p:nvPr/>
      </p:nvGrpSpPr>
      <p:grpSpPr>
        <a:xfrm>
          <a:off x="0" y="0"/>
          <a:ext cx="0" cy="0"/>
          <a:chOff x="0" y="0"/>
          <a:chExt cx="0" cy="0"/>
        </a:xfrm>
      </p:grpSpPr>
      <p:pic>
        <p:nvPicPr>
          <p:cNvPr id="120" name="officeArt object" descr="officeArt object">
            <a:extLst>
              <a:ext uri="{FF2B5EF4-FFF2-40B4-BE49-F238E27FC236}">
                <a16:creationId xmlns:a16="http://schemas.microsoft.com/office/drawing/2014/main" id="{8AF62F06-6C49-4DAE-04DD-406268DA55B6}"/>
              </a:ext>
            </a:extLst>
          </p:cNvPr>
          <p:cNvPicPr>
            <a:picLocks noChangeAspect="1"/>
          </p:cNvPicPr>
          <p:nvPr/>
        </p:nvPicPr>
        <p:blipFill>
          <a:blip r:embed="rId2"/>
          <a:stretch>
            <a:fillRect/>
          </a:stretch>
        </p:blipFill>
        <p:spPr>
          <a:xfrm>
            <a:off x="8890000" y="281590"/>
            <a:ext cx="2540000" cy="1524001"/>
          </a:xfrm>
          <a:prstGeom prst="rect">
            <a:avLst/>
          </a:prstGeom>
          <a:ln w="12700">
            <a:miter lim="400000"/>
          </a:ln>
        </p:spPr>
      </p:pic>
      <p:sp>
        <p:nvSpPr>
          <p:cNvPr id="121" name="Title 1">
            <a:extLst>
              <a:ext uri="{FF2B5EF4-FFF2-40B4-BE49-F238E27FC236}">
                <a16:creationId xmlns:a16="http://schemas.microsoft.com/office/drawing/2014/main" id="{45E8149C-8DE2-9829-10C5-4EF4095AF95D}"/>
              </a:ext>
            </a:extLst>
          </p:cNvPr>
          <p:cNvSpPr txBox="1">
            <a:spLocks noGrp="1"/>
          </p:cNvSpPr>
          <p:nvPr>
            <p:ph type="ctrTitle"/>
          </p:nvPr>
        </p:nvSpPr>
        <p:spPr>
          <a:xfrm>
            <a:off x="762000" y="673141"/>
            <a:ext cx="7872232" cy="740898"/>
          </a:xfrm>
          <a:prstGeom prst="rect">
            <a:avLst/>
          </a:prstGeom>
        </p:spPr>
        <p:txBody>
          <a:bodyPr>
            <a:normAutofit/>
          </a:bodyPr>
          <a:lstStyle>
            <a:lvl1pPr algn="l">
              <a:defRPr sz="3200">
                <a:solidFill>
                  <a:srgbClr val="7A0000"/>
                </a:solidFill>
              </a:defRPr>
            </a:lvl1pPr>
          </a:lstStyle>
          <a:p>
            <a:pPr>
              <a:defRPr sz="3200">
                <a:solidFill>
                  <a:srgbClr val="7A0000"/>
                </a:solidFill>
              </a:defRPr>
            </a:pPr>
            <a:r>
              <a:rPr lang="en-US" b="1" dirty="0"/>
              <a:t>Online Payments</a:t>
            </a:r>
            <a:endParaRPr b="1" dirty="0"/>
          </a:p>
        </p:txBody>
      </p:sp>
      <p:sp>
        <p:nvSpPr>
          <p:cNvPr id="3" name="Please visit Transportation -Tyee Middle School for bus routes…">
            <a:extLst>
              <a:ext uri="{FF2B5EF4-FFF2-40B4-BE49-F238E27FC236}">
                <a16:creationId xmlns:a16="http://schemas.microsoft.com/office/drawing/2014/main" id="{1E45C9B0-040B-BC97-D9C1-DA0403FCE66D}"/>
              </a:ext>
            </a:extLst>
          </p:cNvPr>
          <p:cNvSpPr txBox="1">
            <a:spLocks noGrp="1"/>
          </p:cNvSpPr>
          <p:nvPr/>
        </p:nvSpPr>
        <p:spPr>
          <a:xfrm>
            <a:off x="762000" y="2021536"/>
            <a:ext cx="10016836" cy="390481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xmlns:lc="http://schemas.openxmlformats.org/drawingml/2006/lockedCanvas" val="1"/>
            </a:ext>
          </a:extLst>
        </p:spPr>
        <p:txBody>
          <a:bodyPr lIns="45718" tIns="45718" rIns="45718" bIns="45718">
            <a:noAutofit/>
          </a:bodyPr>
          <a:lstStyle>
            <a:lvl1pPr marL="0" marR="0" indent="0" algn="ctr" defTabSz="914400" rtl="0" latinLnBrk="0">
              <a:lnSpc>
                <a:spcPct val="90000"/>
              </a:lnSpc>
              <a:spcBef>
                <a:spcPts val="1000"/>
              </a:spcBef>
              <a:spcAft>
                <a:spcPts val="0"/>
              </a:spcAft>
              <a:buClrTx/>
              <a:buSzTx/>
              <a:buFontTx/>
              <a:buNone/>
              <a:tabLst/>
              <a:defRPr sz="2400" b="0" i="0" u="none" strike="noStrike" cap="none" spc="0" baseline="0">
                <a:solidFill>
                  <a:srgbClr val="000000"/>
                </a:solidFill>
                <a:uFillTx/>
                <a:latin typeface="+mn-lt"/>
                <a:ea typeface="+mn-ea"/>
                <a:cs typeface="+mn-cs"/>
                <a:sym typeface="Calibri"/>
              </a:defRPr>
            </a:lvl1pPr>
            <a:lvl2pPr marL="0" marR="0" indent="0" algn="ctr" defTabSz="914400" rtl="0" latinLnBrk="0">
              <a:lnSpc>
                <a:spcPct val="90000"/>
              </a:lnSpc>
              <a:spcBef>
                <a:spcPts val="1000"/>
              </a:spcBef>
              <a:spcAft>
                <a:spcPts val="0"/>
              </a:spcAft>
              <a:buClrTx/>
              <a:buSzTx/>
              <a:buFontTx/>
              <a:buNone/>
              <a:tabLst/>
              <a:defRPr sz="2400" b="0" i="0" u="none" strike="noStrike" cap="none" spc="0" baseline="0">
                <a:solidFill>
                  <a:srgbClr val="000000"/>
                </a:solidFill>
                <a:uFillTx/>
                <a:latin typeface="+mn-lt"/>
                <a:ea typeface="+mn-ea"/>
                <a:cs typeface="+mn-cs"/>
                <a:sym typeface="Calibri"/>
              </a:defRPr>
            </a:lvl2pPr>
            <a:lvl3pPr marL="0" marR="0" indent="0" algn="ctr" defTabSz="914400" rtl="0" latinLnBrk="0">
              <a:lnSpc>
                <a:spcPct val="90000"/>
              </a:lnSpc>
              <a:spcBef>
                <a:spcPts val="1000"/>
              </a:spcBef>
              <a:spcAft>
                <a:spcPts val="0"/>
              </a:spcAft>
              <a:buClrTx/>
              <a:buSzTx/>
              <a:buFontTx/>
              <a:buNone/>
              <a:tabLst/>
              <a:defRPr sz="2400" b="0" i="0" u="none" strike="noStrike" cap="none" spc="0" baseline="0">
                <a:solidFill>
                  <a:srgbClr val="000000"/>
                </a:solidFill>
                <a:uFillTx/>
                <a:latin typeface="+mn-lt"/>
                <a:ea typeface="+mn-ea"/>
                <a:cs typeface="+mn-cs"/>
                <a:sym typeface="Calibri"/>
              </a:defRPr>
            </a:lvl3pPr>
            <a:lvl4pPr marL="0" marR="0" indent="0" algn="ctr" defTabSz="914400" rtl="0" latinLnBrk="0">
              <a:lnSpc>
                <a:spcPct val="90000"/>
              </a:lnSpc>
              <a:spcBef>
                <a:spcPts val="1000"/>
              </a:spcBef>
              <a:spcAft>
                <a:spcPts val="0"/>
              </a:spcAft>
              <a:buClrTx/>
              <a:buSzTx/>
              <a:buFontTx/>
              <a:buNone/>
              <a:tabLst/>
              <a:defRPr sz="2400" b="0" i="0" u="none" strike="noStrike" cap="none" spc="0" baseline="0">
                <a:solidFill>
                  <a:srgbClr val="000000"/>
                </a:solidFill>
                <a:uFillTx/>
                <a:latin typeface="+mn-lt"/>
                <a:ea typeface="+mn-ea"/>
                <a:cs typeface="+mn-cs"/>
                <a:sym typeface="Calibri"/>
              </a:defRPr>
            </a:lvl4pPr>
            <a:lvl5pPr marL="0" marR="0" indent="0" algn="ctr" defTabSz="914400" rtl="0" latinLnBrk="0">
              <a:lnSpc>
                <a:spcPct val="90000"/>
              </a:lnSpc>
              <a:spcBef>
                <a:spcPts val="1000"/>
              </a:spcBef>
              <a:spcAft>
                <a:spcPts val="0"/>
              </a:spcAft>
              <a:buClrTx/>
              <a:buSzTx/>
              <a:buFontTx/>
              <a:buNone/>
              <a:tabLst/>
              <a:defRPr sz="2400" b="0" i="0" u="none" strike="noStrike" cap="none" spc="0" baseline="0">
                <a:solidFill>
                  <a:srgbClr val="000000"/>
                </a:solidFill>
                <a:uFillTx/>
                <a:latin typeface="+mn-lt"/>
                <a:ea typeface="+mn-ea"/>
                <a:cs typeface="+mn-cs"/>
                <a:sym typeface="Calibri"/>
              </a:defRPr>
            </a:lvl5pPr>
            <a:lvl6pPr marL="26416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9pPr>
          </a:lstStyle>
          <a:p>
            <a:pPr marL="285750" indent="-285750" algn="l">
              <a:lnSpc>
                <a:spcPct val="100000"/>
              </a:lnSpc>
              <a:buSzPct val="100000"/>
              <a:buFont typeface="Arial" panose="020B0604020202020204" pitchFamily="34" charset="0"/>
              <a:buChar char="•"/>
              <a:defRPr sz="1600"/>
            </a:pPr>
            <a:r>
              <a:rPr lang="en-US" sz="1800" dirty="0"/>
              <a:t>All payments for </a:t>
            </a:r>
            <a:r>
              <a:rPr lang="en-US" sz="1800" b="1" dirty="0">
                <a:solidFill>
                  <a:srgbClr val="C00000"/>
                </a:solidFill>
              </a:rPr>
              <a:t>class fees, athletic fees, ASB, field trips, and more</a:t>
            </a:r>
            <a:r>
              <a:rPr lang="en-US" sz="1800" b="1" dirty="0"/>
              <a:t> </a:t>
            </a:r>
            <a:r>
              <a:rPr lang="en-US" sz="1800" dirty="0"/>
              <a:t>are made through </a:t>
            </a:r>
            <a:r>
              <a:rPr lang="en-US" sz="1800" u="sng" dirty="0" err="1">
                <a:solidFill>
                  <a:srgbClr val="0000FF"/>
                </a:solidFill>
                <a:uFill>
                  <a:solidFill>
                    <a:srgbClr val="0000FF"/>
                  </a:solidFill>
                </a:uFill>
                <a:hlinkClick r:id="rId3"/>
              </a:rPr>
              <a:t>TouchBase</a:t>
            </a:r>
            <a:r>
              <a:rPr lang="en-US" sz="1800" u="sng" dirty="0">
                <a:solidFill>
                  <a:srgbClr val="0000FF"/>
                </a:solidFill>
                <a:uFill>
                  <a:solidFill>
                    <a:srgbClr val="0000FF"/>
                  </a:solidFill>
                </a:uFill>
              </a:rPr>
              <a:t>.</a:t>
            </a:r>
            <a:endParaRPr lang="en-US" sz="1800" dirty="0"/>
          </a:p>
          <a:p>
            <a:pPr lvl="3" algn="l">
              <a:lnSpc>
                <a:spcPct val="100000"/>
              </a:lnSpc>
              <a:buSzPct val="100000"/>
              <a:defRPr sz="1600"/>
            </a:pPr>
            <a:r>
              <a:rPr lang="en-US" sz="1800" dirty="0"/>
              <a:t>	- Visit </a:t>
            </a:r>
            <a:r>
              <a:rPr lang="en-US" sz="1800" dirty="0">
                <a:hlinkClick r:id="rId4"/>
              </a:rPr>
              <a:t>Online Payments - Bellevue School District</a:t>
            </a:r>
            <a:r>
              <a:rPr lang="en-US" sz="1800" dirty="0"/>
              <a:t> for more information. </a:t>
            </a:r>
          </a:p>
          <a:p>
            <a:pPr marL="285750" indent="-285750" algn="l">
              <a:lnSpc>
                <a:spcPct val="100000"/>
              </a:lnSpc>
              <a:buSzPct val="100000"/>
              <a:buFont typeface="Arial" panose="020B0604020202020204" pitchFamily="34" charset="0"/>
              <a:buChar char="•"/>
              <a:defRPr sz="1600"/>
            </a:pPr>
            <a:r>
              <a:rPr lang="en-US" sz="1800" dirty="0">
                <a:solidFill>
                  <a:schemeClr val="tx1"/>
                </a:solidFill>
              </a:rPr>
              <a:t>All </a:t>
            </a:r>
            <a:r>
              <a:rPr lang="en-US" sz="1800" b="1" dirty="0">
                <a:solidFill>
                  <a:srgbClr val="C00000"/>
                </a:solidFill>
              </a:rPr>
              <a:t>meal</a:t>
            </a:r>
            <a:r>
              <a:rPr lang="en-US" sz="1800" dirty="0"/>
              <a:t> </a:t>
            </a:r>
            <a:r>
              <a:rPr lang="en-US" sz="1800" b="1" dirty="0">
                <a:solidFill>
                  <a:srgbClr val="C00000"/>
                </a:solidFill>
              </a:rPr>
              <a:t>payments</a:t>
            </a:r>
            <a:r>
              <a:rPr lang="en-US" sz="1800" dirty="0"/>
              <a:t> are made through </a:t>
            </a:r>
            <a:r>
              <a:rPr lang="en-US" sz="1800" dirty="0">
                <a:hlinkClick r:id="rId5"/>
              </a:rPr>
              <a:t>PayPAMS.com</a:t>
            </a:r>
            <a:r>
              <a:rPr lang="en-US" sz="1800" dirty="0"/>
              <a:t>.</a:t>
            </a:r>
          </a:p>
          <a:p>
            <a:pPr lvl="1" algn="l">
              <a:lnSpc>
                <a:spcPct val="100000"/>
              </a:lnSpc>
              <a:buSzPct val="100000"/>
              <a:defRPr sz="1600"/>
            </a:pPr>
            <a:r>
              <a:rPr lang="en-US" sz="1800" dirty="0"/>
              <a:t>	- Visit </a:t>
            </a:r>
            <a:r>
              <a:rPr lang="en-US" sz="1800" dirty="0">
                <a:hlinkClick r:id="rId6"/>
              </a:rPr>
              <a:t>Pay for Meals - Bellevue School District</a:t>
            </a:r>
            <a:r>
              <a:rPr lang="en-US" sz="1800" dirty="0"/>
              <a:t> for more information.</a:t>
            </a:r>
          </a:p>
          <a:p>
            <a:pPr lvl="1" algn="l">
              <a:lnSpc>
                <a:spcPct val="100000"/>
              </a:lnSpc>
              <a:buSzPct val="100000"/>
              <a:defRPr sz="1600"/>
            </a:pPr>
            <a:r>
              <a:rPr lang="en-US" sz="1800" i="1" dirty="0"/>
              <a:t>	- </a:t>
            </a:r>
            <a:r>
              <a:rPr lang="en-US" sz="1800" dirty="0"/>
              <a:t>Families/students may also pay for meals by check or cash at their child’s school. Checks should 	be made payable to Bellevue School District.</a:t>
            </a:r>
          </a:p>
          <a:p>
            <a:pPr marL="285750" indent="-285750" algn="l">
              <a:lnSpc>
                <a:spcPct val="100000"/>
              </a:lnSpc>
              <a:buSzPct val="100000"/>
              <a:buFont typeface="Arial" panose="020B0604020202020204" pitchFamily="34" charset="0"/>
              <a:buChar char="•"/>
              <a:defRPr sz="1600"/>
            </a:pPr>
            <a:endParaRPr lang="en-US" sz="1800" dirty="0"/>
          </a:p>
          <a:p>
            <a:pPr marL="285750" indent="-285750" algn="l">
              <a:lnSpc>
                <a:spcPct val="100000"/>
              </a:lnSpc>
              <a:buSzPct val="100000"/>
              <a:buFont typeface="Arial" panose="020B0604020202020204" pitchFamily="34" charset="0"/>
              <a:buChar char="•"/>
              <a:defRPr sz="1600"/>
            </a:pPr>
            <a:endParaRPr lang="en-US" sz="1800" dirty="0"/>
          </a:p>
        </p:txBody>
      </p:sp>
    </p:spTree>
    <p:extLst>
      <p:ext uri="{BB962C8B-B14F-4D97-AF65-F5344CB8AC3E}">
        <p14:creationId xmlns:p14="http://schemas.microsoft.com/office/powerpoint/2010/main" val="3059787018"/>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 name="Tyee Middle School PTSA  #2.3.145"/>
          <p:cNvSpPr txBox="1">
            <a:spLocks noGrp="1"/>
          </p:cNvSpPr>
          <p:nvPr>
            <p:ph type="ctrTitle"/>
          </p:nvPr>
        </p:nvSpPr>
        <p:spPr>
          <a:xfrm>
            <a:off x="762000" y="640382"/>
            <a:ext cx="8600865" cy="806416"/>
          </a:xfrm>
          <a:prstGeom prst="rect">
            <a:avLst/>
          </a:prstGeom>
        </p:spPr>
        <p:txBody>
          <a:bodyPr/>
          <a:lstStyle>
            <a:lvl1pPr algn="l">
              <a:defRPr sz="3200">
                <a:solidFill>
                  <a:srgbClr val="7A0000"/>
                </a:solidFill>
              </a:defRPr>
            </a:lvl1pPr>
          </a:lstStyle>
          <a:p>
            <a:r>
              <a:rPr b="1" dirty="0"/>
              <a:t>Tyee Middle School PTSA  #2.3.145</a:t>
            </a:r>
          </a:p>
        </p:txBody>
      </p:sp>
      <p:sp>
        <p:nvSpPr>
          <p:cNvPr id="131" name="Tyee PTSA Website: https://tyeeptsa.org/Home…"/>
          <p:cNvSpPr txBox="1">
            <a:spLocks noGrp="1"/>
          </p:cNvSpPr>
          <p:nvPr>
            <p:ph type="subTitle" sz="half" idx="1"/>
          </p:nvPr>
        </p:nvSpPr>
        <p:spPr>
          <a:xfrm>
            <a:off x="762000" y="2033782"/>
            <a:ext cx="8998727" cy="2790436"/>
          </a:xfrm>
          <a:prstGeom prst="rect">
            <a:avLst/>
          </a:prstGeom>
        </p:spPr>
        <p:txBody>
          <a:bodyPr/>
          <a:lstStyle/>
          <a:p>
            <a:pPr marL="342900" indent="-342900" algn="l">
              <a:buSzPct val="100000"/>
              <a:buFont typeface="Arial" panose="020B0604020202020204" pitchFamily="34" charset="0"/>
              <a:buChar char="•"/>
              <a:defRPr sz="2000"/>
            </a:pPr>
            <a:r>
              <a:rPr dirty="0"/>
              <a:t>Tyee PTSA Website: </a:t>
            </a:r>
            <a:r>
              <a:rPr u="sng" dirty="0">
                <a:solidFill>
                  <a:srgbClr val="0000FF"/>
                </a:solidFill>
                <a:uFill>
                  <a:solidFill>
                    <a:srgbClr val="0000FF"/>
                  </a:solidFill>
                </a:uFill>
                <a:hlinkClick r:id="rId2"/>
              </a:rPr>
              <a:t>https://tyeeptsa.org/Home</a:t>
            </a:r>
          </a:p>
          <a:p>
            <a:pPr marL="342900" indent="-342900" algn="l">
              <a:buSzPct val="100000"/>
              <a:buFont typeface="Arial" panose="020B0604020202020204" pitchFamily="34" charset="0"/>
              <a:buChar char="•"/>
              <a:defRPr sz="2000"/>
            </a:pPr>
            <a:r>
              <a:rPr dirty="0"/>
              <a:t>Subscribe Tyee Times: </a:t>
            </a:r>
            <a:r>
              <a:rPr u="sng" dirty="0">
                <a:solidFill>
                  <a:srgbClr val="0000FF"/>
                </a:solidFill>
                <a:uFill>
                  <a:solidFill>
                    <a:srgbClr val="0000FF"/>
                  </a:solidFill>
                </a:uFill>
                <a:hlinkClick r:id="rId3"/>
              </a:rPr>
              <a:t>Weekly Newsletter</a:t>
            </a:r>
          </a:p>
          <a:p>
            <a:pPr marL="342900" indent="-342900" algn="l">
              <a:buSzPct val="100000"/>
              <a:buFont typeface="Arial" panose="020B0604020202020204" pitchFamily="34" charset="0"/>
              <a:buChar char="•"/>
              <a:defRPr sz="2000"/>
            </a:pPr>
            <a:r>
              <a:rPr dirty="0"/>
              <a:t>Follow us on Facebook: </a:t>
            </a:r>
            <a:r>
              <a:rPr u="sng" dirty="0">
                <a:solidFill>
                  <a:srgbClr val="0000FF"/>
                </a:solidFill>
                <a:uFill>
                  <a:solidFill>
                    <a:srgbClr val="0000FF"/>
                  </a:solidFill>
                </a:uFill>
                <a:hlinkClick r:id="rId4"/>
              </a:rPr>
              <a:t>Tyee PTSA Facebook</a:t>
            </a:r>
            <a:r>
              <a:rPr dirty="0"/>
              <a:t> </a:t>
            </a:r>
          </a:p>
          <a:p>
            <a:pPr marL="342900" indent="-342900" algn="l">
              <a:buSzPct val="100000"/>
              <a:buFont typeface="Arial" panose="020B0604020202020204" pitchFamily="34" charset="0"/>
              <a:buChar char="•"/>
              <a:defRPr sz="2000"/>
            </a:pPr>
            <a:r>
              <a:rPr dirty="0"/>
              <a:t>Join Facebook Parent Group: </a:t>
            </a:r>
            <a:r>
              <a:rPr u="sng" dirty="0">
                <a:solidFill>
                  <a:srgbClr val="0000FF"/>
                </a:solidFill>
                <a:uFill>
                  <a:solidFill>
                    <a:srgbClr val="0000FF"/>
                  </a:solidFill>
                </a:uFill>
                <a:hlinkClick r:id="rId5"/>
              </a:rPr>
              <a:t>Tyee PTSA Parent Group</a:t>
            </a:r>
          </a:p>
          <a:p>
            <a:pPr marL="342900" indent="-342900" algn="l">
              <a:buSzPct val="100000"/>
              <a:buFont typeface="Arial" panose="020B0604020202020204" pitchFamily="34" charset="0"/>
              <a:buChar char="•"/>
              <a:defRPr sz="2000"/>
            </a:pPr>
            <a:r>
              <a:rPr dirty="0"/>
              <a:t>Any questions, please contact </a:t>
            </a:r>
            <a:r>
              <a:rPr u="sng" dirty="0">
                <a:solidFill>
                  <a:srgbClr val="0000FF"/>
                </a:solidFill>
                <a:uFill>
                  <a:solidFill>
                    <a:srgbClr val="0000FF"/>
                  </a:solidFill>
                </a:uFill>
                <a:hlinkClick r:id="rId6"/>
              </a:rPr>
              <a:t>tyeetimes@tyeeptsa.org</a:t>
            </a:r>
          </a:p>
        </p:txBody>
      </p:sp>
      <p:pic>
        <p:nvPicPr>
          <p:cNvPr id="132" name="officeArt object" descr="officeArt object"/>
          <p:cNvPicPr>
            <a:picLocks noChangeAspect="1"/>
          </p:cNvPicPr>
          <p:nvPr/>
        </p:nvPicPr>
        <p:blipFill>
          <a:blip r:embed="rId7"/>
          <a:stretch>
            <a:fillRect/>
          </a:stretch>
        </p:blipFill>
        <p:spPr>
          <a:xfrm>
            <a:off x="8890000" y="281590"/>
            <a:ext cx="2540000" cy="1524001"/>
          </a:xfrm>
          <a:prstGeom prst="rect">
            <a:avLst/>
          </a:prstGeom>
          <a:ln w="12700">
            <a:miter lim="400000"/>
          </a:ln>
        </p:spPr>
      </p:pic>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4" name="officeArt object" descr="officeArt object"/>
          <p:cNvPicPr>
            <a:picLocks noChangeAspect="1"/>
          </p:cNvPicPr>
          <p:nvPr/>
        </p:nvPicPr>
        <p:blipFill>
          <a:blip r:embed="rId3"/>
          <a:stretch>
            <a:fillRect/>
          </a:stretch>
        </p:blipFill>
        <p:spPr>
          <a:xfrm>
            <a:off x="8890000" y="281590"/>
            <a:ext cx="2540000" cy="1524001"/>
          </a:xfrm>
          <a:prstGeom prst="rect">
            <a:avLst/>
          </a:prstGeom>
          <a:ln w="12700">
            <a:miter lim="400000"/>
          </a:ln>
        </p:spPr>
      </p:pic>
      <p:sp>
        <p:nvSpPr>
          <p:cNvPr id="137" name="Join Tyee PTSA"/>
          <p:cNvSpPr txBox="1"/>
          <p:nvPr/>
        </p:nvSpPr>
        <p:spPr>
          <a:xfrm>
            <a:off x="762000" y="775826"/>
            <a:ext cx="7091040" cy="5355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8" tIns="45718" rIns="45718" bIns="45718">
            <a:spAutoFit/>
          </a:bodyPr>
          <a:lstStyle>
            <a:lvl1pPr>
              <a:lnSpc>
                <a:spcPct val="90000"/>
              </a:lnSpc>
              <a:defRPr sz="3200">
                <a:solidFill>
                  <a:srgbClr val="7A0000"/>
                </a:solidFill>
              </a:defRPr>
            </a:lvl1pPr>
          </a:lstStyle>
          <a:p>
            <a:r>
              <a:rPr b="1" dirty="0"/>
              <a:t>Join</a:t>
            </a:r>
            <a:r>
              <a:rPr lang="en-US" b="1" dirty="0"/>
              <a:t> the</a:t>
            </a:r>
            <a:r>
              <a:rPr b="1" dirty="0"/>
              <a:t> Tyee PTSA</a:t>
            </a:r>
            <a:r>
              <a:rPr lang="en-US" b="1" dirty="0"/>
              <a:t> &amp; Donate Tyee Bucks</a:t>
            </a:r>
            <a:r>
              <a:rPr b="1" dirty="0"/>
              <a:t> </a:t>
            </a:r>
          </a:p>
        </p:txBody>
      </p:sp>
      <p:sp>
        <p:nvSpPr>
          <p:cNvPr id="2" name="Please visit Transportation -Tyee Middle School for bus routes…">
            <a:extLst>
              <a:ext uri="{FF2B5EF4-FFF2-40B4-BE49-F238E27FC236}">
                <a16:creationId xmlns:a16="http://schemas.microsoft.com/office/drawing/2014/main" id="{FFC999C6-7861-3286-2BC7-382CEF30D832}"/>
              </a:ext>
            </a:extLst>
          </p:cNvPr>
          <p:cNvSpPr txBox="1">
            <a:spLocks noGrp="1"/>
          </p:cNvSpPr>
          <p:nvPr/>
        </p:nvSpPr>
        <p:spPr>
          <a:xfrm>
            <a:off x="762000" y="1734192"/>
            <a:ext cx="10801928" cy="567337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xmlns:lc="http://schemas.openxmlformats.org/drawingml/2006/lockedCanvas" val="1"/>
            </a:ext>
          </a:extLst>
        </p:spPr>
        <p:txBody>
          <a:bodyPr lIns="45718" tIns="45718" rIns="45718" bIns="45718">
            <a:noAutofit/>
          </a:bodyPr>
          <a:lstStyle>
            <a:lvl1pPr marL="0" marR="0" indent="0" algn="ctr" defTabSz="914400" rtl="0" latinLnBrk="0">
              <a:lnSpc>
                <a:spcPct val="90000"/>
              </a:lnSpc>
              <a:spcBef>
                <a:spcPts val="1000"/>
              </a:spcBef>
              <a:spcAft>
                <a:spcPts val="0"/>
              </a:spcAft>
              <a:buClrTx/>
              <a:buSzTx/>
              <a:buFontTx/>
              <a:buNone/>
              <a:tabLst/>
              <a:defRPr sz="2400" b="0" i="0" u="none" strike="noStrike" cap="none" spc="0" baseline="0">
                <a:solidFill>
                  <a:srgbClr val="000000"/>
                </a:solidFill>
                <a:uFillTx/>
                <a:latin typeface="+mn-lt"/>
                <a:ea typeface="+mn-ea"/>
                <a:cs typeface="+mn-cs"/>
                <a:sym typeface="Calibri"/>
              </a:defRPr>
            </a:lvl1pPr>
            <a:lvl2pPr marL="0" marR="0" indent="0" algn="ctr" defTabSz="914400" rtl="0" latinLnBrk="0">
              <a:lnSpc>
                <a:spcPct val="90000"/>
              </a:lnSpc>
              <a:spcBef>
                <a:spcPts val="1000"/>
              </a:spcBef>
              <a:spcAft>
                <a:spcPts val="0"/>
              </a:spcAft>
              <a:buClrTx/>
              <a:buSzTx/>
              <a:buFontTx/>
              <a:buNone/>
              <a:tabLst/>
              <a:defRPr sz="2400" b="0" i="0" u="none" strike="noStrike" cap="none" spc="0" baseline="0">
                <a:solidFill>
                  <a:srgbClr val="000000"/>
                </a:solidFill>
                <a:uFillTx/>
                <a:latin typeface="+mn-lt"/>
                <a:ea typeface="+mn-ea"/>
                <a:cs typeface="+mn-cs"/>
                <a:sym typeface="Calibri"/>
              </a:defRPr>
            </a:lvl2pPr>
            <a:lvl3pPr marL="0" marR="0" indent="0" algn="ctr" defTabSz="914400" rtl="0" latinLnBrk="0">
              <a:lnSpc>
                <a:spcPct val="90000"/>
              </a:lnSpc>
              <a:spcBef>
                <a:spcPts val="1000"/>
              </a:spcBef>
              <a:spcAft>
                <a:spcPts val="0"/>
              </a:spcAft>
              <a:buClrTx/>
              <a:buSzTx/>
              <a:buFontTx/>
              <a:buNone/>
              <a:tabLst/>
              <a:defRPr sz="2400" b="0" i="0" u="none" strike="noStrike" cap="none" spc="0" baseline="0">
                <a:solidFill>
                  <a:srgbClr val="000000"/>
                </a:solidFill>
                <a:uFillTx/>
                <a:latin typeface="+mn-lt"/>
                <a:ea typeface="+mn-ea"/>
                <a:cs typeface="+mn-cs"/>
                <a:sym typeface="Calibri"/>
              </a:defRPr>
            </a:lvl3pPr>
            <a:lvl4pPr marL="0" marR="0" indent="0" algn="ctr" defTabSz="914400" rtl="0" latinLnBrk="0">
              <a:lnSpc>
                <a:spcPct val="90000"/>
              </a:lnSpc>
              <a:spcBef>
                <a:spcPts val="1000"/>
              </a:spcBef>
              <a:spcAft>
                <a:spcPts val="0"/>
              </a:spcAft>
              <a:buClrTx/>
              <a:buSzTx/>
              <a:buFontTx/>
              <a:buNone/>
              <a:tabLst/>
              <a:defRPr sz="2400" b="0" i="0" u="none" strike="noStrike" cap="none" spc="0" baseline="0">
                <a:solidFill>
                  <a:srgbClr val="000000"/>
                </a:solidFill>
                <a:uFillTx/>
                <a:latin typeface="+mn-lt"/>
                <a:ea typeface="+mn-ea"/>
                <a:cs typeface="+mn-cs"/>
                <a:sym typeface="Calibri"/>
              </a:defRPr>
            </a:lvl4pPr>
            <a:lvl5pPr marL="0" marR="0" indent="0" algn="ctr" defTabSz="914400" rtl="0" latinLnBrk="0">
              <a:lnSpc>
                <a:spcPct val="90000"/>
              </a:lnSpc>
              <a:spcBef>
                <a:spcPts val="1000"/>
              </a:spcBef>
              <a:spcAft>
                <a:spcPts val="0"/>
              </a:spcAft>
              <a:buClrTx/>
              <a:buSzTx/>
              <a:buFontTx/>
              <a:buNone/>
              <a:tabLst/>
              <a:defRPr sz="2400" b="0" i="0" u="none" strike="noStrike" cap="none" spc="0" baseline="0">
                <a:solidFill>
                  <a:srgbClr val="000000"/>
                </a:solidFill>
                <a:uFillTx/>
                <a:latin typeface="+mn-lt"/>
                <a:ea typeface="+mn-ea"/>
                <a:cs typeface="+mn-cs"/>
                <a:sym typeface="Calibri"/>
              </a:defRPr>
            </a:lvl5pPr>
            <a:lvl6pPr marL="26416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9pPr>
          </a:lstStyle>
          <a:p>
            <a:pPr marL="285750" indent="-285750" algn="l" defTabSz="365758">
              <a:lnSpc>
                <a:spcPct val="100000"/>
              </a:lnSpc>
              <a:spcBef>
                <a:spcPts val="0"/>
              </a:spcBef>
              <a:spcAft>
                <a:spcPts val="500"/>
              </a:spcAft>
              <a:buSzPct val="100000"/>
              <a:buFont typeface="Arial" panose="020B0604020202020204" pitchFamily="34" charset="0"/>
              <a:buChar char="•"/>
              <a:defRPr sz="1600"/>
            </a:pPr>
            <a:r>
              <a:rPr lang="en-US" sz="1800" dirty="0">
                <a:hlinkClick r:id="rId4"/>
              </a:rPr>
              <a:t>Join Tyee PTSA</a:t>
            </a:r>
            <a:r>
              <a:rPr lang="en-US" sz="1800" dirty="0"/>
              <a:t>! Our mission is to be a powerful voice for all children, a trusted, relevant resource for families and communities, and a strong advocate for the academic, social and emotional well-being of every child.</a:t>
            </a:r>
          </a:p>
          <a:p>
            <a:pPr marL="285750" indent="-285750" algn="l" defTabSz="365758">
              <a:lnSpc>
                <a:spcPct val="100000"/>
              </a:lnSpc>
              <a:spcBef>
                <a:spcPts val="0"/>
              </a:spcBef>
              <a:spcAft>
                <a:spcPts val="500"/>
              </a:spcAft>
              <a:buSzPct val="100000"/>
              <a:buFont typeface="Arial" panose="020B0604020202020204" pitchFamily="34" charset="0"/>
              <a:buChar char="•"/>
              <a:defRPr sz="1600"/>
            </a:pPr>
            <a:r>
              <a:rPr lang="en-US" sz="1800" dirty="0"/>
              <a:t>You will support our PTSA programs plus child advocacy efforts at the local, regional, state, and national levels. </a:t>
            </a:r>
          </a:p>
          <a:p>
            <a:pPr marL="285750" indent="-285750" algn="l" defTabSz="365758">
              <a:lnSpc>
                <a:spcPct val="100000"/>
              </a:lnSpc>
              <a:spcBef>
                <a:spcPts val="0"/>
              </a:spcBef>
              <a:spcAft>
                <a:spcPts val="500"/>
              </a:spcAft>
              <a:buSzPct val="100000"/>
              <a:buFont typeface="Arial" panose="020B0604020202020204" pitchFamily="34" charset="0"/>
              <a:buChar char="•"/>
              <a:defRPr sz="1600"/>
            </a:pPr>
            <a:r>
              <a:rPr lang="en-US" sz="1800" dirty="0"/>
              <a:t>PTSA members are entitled to a copy of the Tyee Student Directory. Members also receive discounts to Wild Waves, Great Wolf Lodge, Office Depot, FedEx Office, and more!  See </a:t>
            </a:r>
            <a:r>
              <a:rPr lang="en-US" sz="1800" dirty="0">
                <a:hlinkClick r:id="rId5"/>
              </a:rPr>
              <a:t>https://www.wastatepta.org/get-involved/member-benefits/</a:t>
            </a:r>
            <a:r>
              <a:rPr lang="en-US" sz="1800" dirty="0"/>
              <a:t> for a full list of discounts.</a:t>
            </a:r>
          </a:p>
          <a:p>
            <a:pPr algn="l" defTabSz="365758">
              <a:lnSpc>
                <a:spcPct val="100000"/>
              </a:lnSpc>
              <a:spcBef>
                <a:spcPts val="0"/>
              </a:spcBef>
              <a:spcAft>
                <a:spcPts val="500"/>
              </a:spcAft>
              <a:buSzPct val="100000"/>
              <a:defRPr sz="1600"/>
            </a:pPr>
            <a:endParaRPr lang="en-US" sz="1800" dirty="0"/>
          </a:p>
          <a:p>
            <a:pPr marL="285750" indent="-285750" algn="l">
              <a:lnSpc>
                <a:spcPct val="120000"/>
              </a:lnSpc>
              <a:buSzPct val="100000"/>
              <a:buFont typeface="Arial" panose="020B0604020202020204" pitchFamily="34" charset="0"/>
              <a:buChar char="•"/>
              <a:defRPr sz="1600"/>
            </a:pPr>
            <a:r>
              <a:rPr lang="en-US" sz="1800" b="1" dirty="0">
                <a:solidFill>
                  <a:schemeClr val="tx1"/>
                </a:solidFill>
              </a:rPr>
              <a:t>Tyee Bucks </a:t>
            </a:r>
            <a:r>
              <a:rPr lang="en-US" sz="1800" dirty="0"/>
              <a:t>is Tyee PTSA’s </a:t>
            </a:r>
            <a:r>
              <a:rPr lang="en-US" sz="1800" b="1" dirty="0">
                <a:solidFill>
                  <a:srgbClr val="C00000"/>
                </a:solidFill>
              </a:rPr>
              <a:t>main revenue source</a:t>
            </a:r>
            <a:r>
              <a:rPr lang="en-US" sz="1800" dirty="0"/>
              <a:t>. The donation directly supports Tyee field trips, classroom supplies/equipment, teacher grants, student social events, PTSA programs &amp; clubs, and more!</a:t>
            </a:r>
            <a:endParaRPr lang="en-US" sz="1800" u="sng" dirty="0">
              <a:solidFill>
                <a:srgbClr val="0563C1"/>
              </a:solidFill>
              <a:uFill>
                <a:solidFill>
                  <a:srgbClr val="0563C1"/>
                </a:solidFill>
              </a:uFill>
            </a:endParaRPr>
          </a:p>
          <a:p>
            <a:pPr lvl="1" algn="l">
              <a:lnSpc>
                <a:spcPct val="120000"/>
              </a:lnSpc>
              <a:buSzPct val="100000"/>
              <a:defRPr sz="1600"/>
            </a:pPr>
            <a:r>
              <a:rPr lang="en-US" sz="1800" dirty="0"/>
              <a:t>	- We recommend that families donate </a:t>
            </a:r>
            <a:r>
              <a:rPr lang="en-US" sz="1800" b="1" dirty="0">
                <a:solidFill>
                  <a:srgbClr val="7A0000"/>
                </a:solidFill>
              </a:rPr>
              <a:t>$150 per Tyee student</a:t>
            </a:r>
            <a:r>
              <a:rPr lang="en-US" sz="1800" dirty="0"/>
              <a:t>, but any donation amount you are 	comfortable with is appreciated.</a:t>
            </a:r>
            <a:r>
              <a:rPr lang="en-US" sz="1800" b="1" dirty="0"/>
              <a:t> </a:t>
            </a:r>
            <a:r>
              <a:rPr lang="en-US" sz="1800" b="1" u="sng" dirty="0">
                <a:solidFill>
                  <a:srgbClr val="0000FF"/>
                </a:solidFill>
                <a:uFill>
                  <a:solidFill>
                    <a:srgbClr val="0000FF"/>
                  </a:solidFill>
                </a:uFill>
                <a:hlinkClick r:id="rId6"/>
              </a:rPr>
              <a:t>Donate Now</a:t>
            </a:r>
            <a:endParaRPr lang="en-US" sz="1800" b="1" u="sng" dirty="0">
              <a:solidFill>
                <a:srgbClr val="0000FF"/>
              </a:solidFill>
              <a:uFill>
                <a:solidFill>
                  <a:srgbClr val="0000FF"/>
                </a:solidFill>
              </a:uFill>
            </a:endParaRPr>
          </a:p>
          <a:p>
            <a:pPr algn="l">
              <a:lnSpc>
                <a:spcPct val="120000"/>
              </a:lnSpc>
              <a:buSzPct val="100000"/>
              <a:defRPr sz="1600"/>
            </a:pPr>
            <a:r>
              <a:rPr lang="en-US" sz="1800" dirty="0"/>
              <a:t>	- Donations are tax deductible and qualifies for corporate matching.</a:t>
            </a:r>
          </a:p>
          <a:p>
            <a:pPr marL="285750" indent="-285750" algn="l" defTabSz="365758">
              <a:lnSpc>
                <a:spcPct val="100000"/>
              </a:lnSpc>
              <a:spcBef>
                <a:spcPts val="0"/>
              </a:spcBef>
              <a:buSzPct val="100000"/>
              <a:buFont typeface="Arial" panose="020B0604020202020204" pitchFamily="34" charset="0"/>
              <a:buChar char="•"/>
              <a:defRPr sz="1600"/>
            </a:pPr>
            <a:endParaRPr lang="en-US" sz="1800" dirty="0"/>
          </a:p>
          <a:p>
            <a:pPr marL="285750" indent="-285750" algn="l" defTabSz="365758">
              <a:lnSpc>
                <a:spcPct val="100000"/>
              </a:lnSpc>
              <a:spcBef>
                <a:spcPts val="0"/>
              </a:spcBef>
              <a:buSzPct val="100000"/>
              <a:buFont typeface="Arial" panose="020B0604020202020204" pitchFamily="34" charset="0"/>
              <a:buChar char="•"/>
              <a:defRPr sz="1600"/>
            </a:pPr>
            <a:endParaRPr lang="en-US" sz="1800" dirty="0"/>
          </a:p>
        </p:txBody>
      </p:sp>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821</TotalTime>
  <Words>1691</Words>
  <Application>Microsoft Office PowerPoint</Application>
  <PresentationFormat>Widescreen</PresentationFormat>
  <Paragraphs>106</Paragraphs>
  <Slides>15</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Calibri</vt:lpstr>
      <vt:lpstr>Office Theme</vt:lpstr>
      <vt:lpstr>Tyee Middle School Information Bulletin </vt:lpstr>
      <vt:lpstr>PowerPoint Presentation</vt:lpstr>
      <vt:lpstr>Tyee Middle School Staff Directory</vt:lpstr>
      <vt:lpstr>PowerPoint Presentation</vt:lpstr>
      <vt:lpstr>School Athletics and Activities</vt:lpstr>
      <vt:lpstr>Transportation</vt:lpstr>
      <vt:lpstr>Online Payments</vt:lpstr>
      <vt:lpstr>Tyee Middle School PTSA  #2.3.145</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Alice Kim</cp:lastModifiedBy>
  <cp:revision>27</cp:revision>
  <dcterms:modified xsi:type="dcterms:W3CDTF">2025-08-21T00:49:43Z</dcterms:modified>
</cp:coreProperties>
</file>